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5"/>
  </p:notesMasterIdLst>
  <p:sldIdLst>
    <p:sldId id="1027" r:id="rId2"/>
    <p:sldId id="1021" r:id="rId3"/>
    <p:sldId id="1022" r:id="rId4"/>
    <p:sldId id="1023" r:id="rId5"/>
    <p:sldId id="1024" r:id="rId6"/>
    <p:sldId id="1025" r:id="rId7"/>
    <p:sldId id="1026" r:id="rId8"/>
    <p:sldId id="272" r:id="rId9"/>
    <p:sldId id="970" r:id="rId10"/>
    <p:sldId id="971" r:id="rId11"/>
    <p:sldId id="972" r:id="rId12"/>
    <p:sldId id="973" r:id="rId13"/>
    <p:sldId id="974" r:id="rId14"/>
    <p:sldId id="975" r:id="rId15"/>
    <p:sldId id="976" r:id="rId16"/>
    <p:sldId id="978" r:id="rId17"/>
    <p:sldId id="979" r:id="rId18"/>
    <p:sldId id="980" r:id="rId19"/>
    <p:sldId id="981" r:id="rId20"/>
    <p:sldId id="982" r:id="rId21"/>
    <p:sldId id="983" r:id="rId22"/>
    <p:sldId id="984" r:id="rId23"/>
    <p:sldId id="986" r:id="rId24"/>
    <p:sldId id="987" r:id="rId25"/>
    <p:sldId id="988" r:id="rId26"/>
    <p:sldId id="989" r:id="rId27"/>
    <p:sldId id="990" r:id="rId28"/>
    <p:sldId id="991" r:id="rId29"/>
    <p:sldId id="992" r:id="rId30"/>
    <p:sldId id="993" r:id="rId31"/>
    <p:sldId id="994" r:id="rId32"/>
    <p:sldId id="995" r:id="rId33"/>
    <p:sldId id="996" r:id="rId34"/>
    <p:sldId id="997" r:id="rId35"/>
    <p:sldId id="998" r:id="rId36"/>
    <p:sldId id="999" r:id="rId37"/>
    <p:sldId id="1000" r:id="rId38"/>
    <p:sldId id="1001" r:id="rId39"/>
    <p:sldId id="1002" r:id="rId40"/>
    <p:sldId id="1003" r:id="rId41"/>
    <p:sldId id="1004" r:id="rId42"/>
    <p:sldId id="1005" r:id="rId43"/>
    <p:sldId id="1006" r:id="rId44"/>
    <p:sldId id="1007" r:id="rId45"/>
    <p:sldId id="1008" r:id="rId46"/>
    <p:sldId id="1009" r:id="rId47"/>
    <p:sldId id="1010" r:id="rId48"/>
    <p:sldId id="1011" r:id="rId49"/>
    <p:sldId id="1012" r:id="rId50"/>
    <p:sldId id="1013" r:id="rId51"/>
    <p:sldId id="366" r:id="rId52"/>
    <p:sldId id="331" r:id="rId53"/>
    <p:sldId id="332" r:id="rId54"/>
    <p:sldId id="333" r:id="rId55"/>
    <p:sldId id="334" r:id="rId56"/>
    <p:sldId id="335" r:id="rId57"/>
    <p:sldId id="339" r:id="rId58"/>
    <p:sldId id="340" r:id="rId59"/>
    <p:sldId id="341" r:id="rId60"/>
    <p:sldId id="336" r:id="rId61"/>
    <p:sldId id="337" r:id="rId62"/>
    <p:sldId id="330" r:id="rId63"/>
    <p:sldId id="338" r:id="rId64"/>
    <p:sldId id="342" r:id="rId65"/>
    <p:sldId id="740" r:id="rId66"/>
    <p:sldId id="741" r:id="rId67"/>
    <p:sldId id="742" r:id="rId68"/>
    <p:sldId id="743" r:id="rId69"/>
    <p:sldId id="744" r:id="rId70"/>
    <p:sldId id="745" r:id="rId71"/>
    <p:sldId id="746" r:id="rId72"/>
    <p:sldId id="747" r:id="rId73"/>
    <p:sldId id="776" r:id="rId74"/>
    <p:sldId id="748" r:id="rId75"/>
    <p:sldId id="777" r:id="rId76"/>
    <p:sldId id="749" r:id="rId77"/>
    <p:sldId id="750" r:id="rId78"/>
    <p:sldId id="751" r:id="rId79"/>
    <p:sldId id="752" r:id="rId80"/>
    <p:sldId id="778" r:id="rId81"/>
    <p:sldId id="766" r:id="rId82"/>
    <p:sldId id="753" r:id="rId83"/>
    <p:sldId id="754" r:id="rId84"/>
    <p:sldId id="755" r:id="rId85"/>
    <p:sldId id="756" r:id="rId86"/>
    <p:sldId id="757" r:id="rId87"/>
    <p:sldId id="758" r:id="rId88"/>
    <p:sldId id="759" r:id="rId89"/>
    <p:sldId id="760" r:id="rId90"/>
    <p:sldId id="761" r:id="rId91"/>
    <p:sldId id="762" r:id="rId92"/>
    <p:sldId id="763" r:id="rId93"/>
    <p:sldId id="764" r:id="rId94"/>
    <p:sldId id="765" r:id="rId95"/>
    <p:sldId id="960" r:id="rId96"/>
    <p:sldId id="961" r:id="rId97"/>
    <p:sldId id="968" r:id="rId98"/>
    <p:sldId id="962" r:id="rId99"/>
    <p:sldId id="963" r:id="rId100"/>
    <p:sldId id="767" r:id="rId101"/>
    <p:sldId id="768" r:id="rId102"/>
    <p:sldId id="966" r:id="rId103"/>
    <p:sldId id="949" r:id="rId104"/>
    <p:sldId id="950" r:id="rId105"/>
    <p:sldId id="951" r:id="rId106"/>
    <p:sldId id="952" r:id="rId107"/>
    <p:sldId id="953" r:id="rId108"/>
    <p:sldId id="954" r:id="rId109"/>
    <p:sldId id="955" r:id="rId110"/>
    <p:sldId id="956" r:id="rId111"/>
    <p:sldId id="957" r:id="rId112"/>
    <p:sldId id="958" r:id="rId113"/>
    <p:sldId id="779" r:id="rId114"/>
    <p:sldId id="780" r:id="rId115"/>
    <p:sldId id="781" r:id="rId116"/>
    <p:sldId id="782" r:id="rId117"/>
    <p:sldId id="791" r:id="rId118"/>
    <p:sldId id="810" r:id="rId119"/>
    <p:sldId id="792" r:id="rId120"/>
    <p:sldId id="797" r:id="rId121"/>
    <p:sldId id="798" r:id="rId122"/>
    <p:sldId id="799" r:id="rId123"/>
    <p:sldId id="793" r:id="rId124"/>
    <p:sldId id="794" r:id="rId125"/>
    <p:sldId id="800" r:id="rId126"/>
    <p:sldId id="801" r:id="rId127"/>
    <p:sldId id="802" r:id="rId128"/>
    <p:sldId id="803" r:id="rId129"/>
    <p:sldId id="804" r:id="rId130"/>
    <p:sldId id="805" r:id="rId131"/>
    <p:sldId id="806" r:id="rId132"/>
    <p:sldId id="807" r:id="rId133"/>
    <p:sldId id="808" r:id="rId134"/>
    <p:sldId id="809" r:id="rId135"/>
    <p:sldId id="795" r:id="rId136"/>
    <p:sldId id="796" r:id="rId137"/>
    <p:sldId id="818" r:id="rId138"/>
    <p:sldId id="819" r:id="rId139"/>
    <p:sldId id="836" r:id="rId140"/>
    <p:sldId id="842" r:id="rId141"/>
    <p:sldId id="843" r:id="rId142"/>
    <p:sldId id="849" r:id="rId143"/>
    <p:sldId id="850" r:id="rId144"/>
    <p:sldId id="851" r:id="rId145"/>
    <p:sldId id="852" r:id="rId146"/>
    <p:sldId id="853" r:id="rId147"/>
    <p:sldId id="854" r:id="rId148"/>
    <p:sldId id="856" r:id="rId149"/>
    <p:sldId id="857" r:id="rId150"/>
    <p:sldId id="858" r:id="rId151"/>
    <p:sldId id="859" r:id="rId152"/>
    <p:sldId id="860" r:id="rId153"/>
    <p:sldId id="861" r:id="rId154"/>
    <p:sldId id="862" r:id="rId155"/>
    <p:sldId id="863" r:id="rId156"/>
    <p:sldId id="868" r:id="rId157"/>
    <p:sldId id="869" r:id="rId158"/>
    <p:sldId id="872" r:id="rId159"/>
    <p:sldId id="873" r:id="rId160"/>
    <p:sldId id="874" r:id="rId161"/>
    <p:sldId id="875" r:id="rId162"/>
    <p:sldId id="876" r:id="rId163"/>
    <p:sldId id="877" r:id="rId164"/>
    <p:sldId id="878" r:id="rId165"/>
    <p:sldId id="879" r:id="rId166"/>
    <p:sldId id="880" r:id="rId167"/>
    <p:sldId id="881" r:id="rId168"/>
    <p:sldId id="882" r:id="rId169"/>
    <p:sldId id="892" r:id="rId170"/>
    <p:sldId id="884" r:id="rId171"/>
    <p:sldId id="885" r:id="rId172"/>
    <p:sldId id="886" r:id="rId173"/>
    <p:sldId id="887" r:id="rId174"/>
    <p:sldId id="890" r:id="rId175"/>
    <p:sldId id="891" r:id="rId176"/>
    <p:sldId id="893" r:id="rId177"/>
    <p:sldId id="894" r:id="rId178"/>
    <p:sldId id="895" r:id="rId179"/>
    <p:sldId id="896" r:id="rId180"/>
    <p:sldId id="897" r:id="rId181"/>
    <p:sldId id="898" r:id="rId182"/>
    <p:sldId id="899" r:id="rId183"/>
    <p:sldId id="900" r:id="rId184"/>
    <p:sldId id="901" r:id="rId185"/>
    <p:sldId id="902" r:id="rId186"/>
    <p:sldId id="903" r:id="rId187"/>
    <p:sldId id="904" r:id="rId188"/>
    <p:sldId id="905" r:id="rId189"/>
    <p:sldId id="912" r:id="rId190"/>
    <p:sldId id="913" r:id="rId191"/>
    <p:sldId id="914" r:id="rId192"/>
    <p:sldId id="915" r:id="rId193"/>
    <p:sldId id="916" r:id="rId194"/>
    <p:sldId id="917" r:id="rId195"/>
    <p:sldId id="918" r:id="rId196"/>
    <p:sldId id="919" r:id="rId197"/>
    <p:sldId id="920" r:id="rId198"/>
    <p:sldId id="921" r:id="rId199"/>
    <p:sldId id="922" r:id="rId200"/>
    <p:sldId id="930" r:id="rId201"/>
    <p:sldId id="931" r:id="rId202"/>
    <p:sldId id="932" r:id="rId203"/>
    <p:sldId id="933" r:id="rId204"/>
    <p:sldId id="934" r:id="rId205"/>
    <p:sldId id="935" r:id="rId206"/>
    <p:sldId id="936" r:id="rId207"/>
    <p:sldId id="937" r:id="rId208"/>
    <p:sldId id="967" r:id="rId209"/>
    <p:sldId id="938" r:id="rId210"/>
    <p:sldId id="939" r:id="rId211"/>
    <p:sldId id="940" r:id="rId212"/>
    <p:sldId id="941" r:id="rId213"/>
    <p:sldId id="942" r:id="rId214"/>
    <p:sldId id="943" r:id="rId215"/>
    <p:sldId id="944" r:id="rId216"/>
    <p:sldId id="945" r:id="rId217"/>
    <p:sldId id="946" r:id="rId218"/>
    <p:sldId id="947" r:id="rId219"/>
    <p:sldId id="1028" r:id="rId220"/>
    <p:sldId id="1029" r:id="rId221"/>
    <p:sldId id="1020" r:id="rId222"/>
    <p:sldId id="1019" r:id="rId223"/>
    <p:sldId id="883" r:id="rId224"/>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99FFCC"/>
    <a:srgbClr val="006600"/>
    <a:srgbClr val="993300"/>
    <a:srgbClr val="005024"/>
    <a:srgbClr val="00CC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9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viewProps" Target="viewProps.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tableStyles" Target="tableStyles.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5.pn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08.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09.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3.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image" Target="../media/image137.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41.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image" Target="../media/image143.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46.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51.wmf"/><Relationship Id="rId1" Type="http://schemas.openxmlformats.org/officeDocument/2006/relationships/image" Target="../media/image150.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53.wmf"/><Relationship Id="rId1" Type="http://schemas.openxmlformats.org/officeDocument/2006/relationships/image" Target="../media/image152.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55.wmf"/><Relationship Id="rId1" Type="http://schemas.openxmlformats.org/officeDocument/2006/relationships/image" Target="../media/image154.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8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8650" cy="479425"/>
          </a:xfrm>
          <a:prstGeom prst="rect">
            <a:avLst/>
          </a:prstGeom>
        </p:spPr>
        <p:txBody>
          <a:bodyPr vert="horz" lIns="95107" tIns="47553" rIns="95107" bIns="47553"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4144963" y="0"/>
            <a:ext cx="3168650" cy="479425"/>
          </a:xfrm>
          <a:prstGeom prst="rect">
            <a:avLst/>
          </a:prstGeom>
        </p:spPr>
        <p:txBody>
          <a:bodyPr vert="horz" lIns="95107" tIns="47553" rIns="95107" bIns="47553" rtlCol="0"/>
          <a:lstStyle>
            <a:lvl1pPr algn="r">
              <a:defRPr sz="1200">
                <a:latin typeface="Arial" charset="0"/>
              </a:defRPr>
            </a:lvl1pPr>
          </a:lstStyle>
          <a:p>
            <a:pPr>
              <a:defRPr/>
            </a:pPr>
            <a:fld id="{7B12DDAA-2BF2-4C0F-AA21-BAA67EBF1E3D}" type="datetimeFigureOut">
              <a:rPr lang="en-US"/>
              <a:pPr>
                <a:defRPr/>
              </a:pPr>
              <a:t>2/20/2019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5107" tIns="47553" rIns="95107" bIns="47553" rtlCol="0" anchor="ctr"/>
          <a:lstStyle/>
          <a:p>
            <a:pPr lvl="0"/>
            <a:endParaRPr lang="en-US" noProof="0" smtClean="0"/>
          </a:p>
        </p:txBody>
      </p:sp>
      <p:sp>
        <p:nvSpPr>
          <p:cNvPr id="5" name="Notes Placeholder 4"/>
          <p:cNvSpPr>
            <a:spLocks noGrp="1"/>
          </p:cNvSpPr>
          <p:nvPr>
            <p:ph type="body" sz="quarter" idx="3"/>
          </p:nvPr>
        </p:nvSpPr>
        <p:spPr>
          <a:xfrm>
            <a:off x="731838" y="4559300"/>
            <a:ext cx="5851525" cy="4321175"/>
          </a:xfrm>
          <a:prstGeom prst="rect">
            <a:avLst/>
          </a:prstGeom>
        </p:spPr>
        <p:txBody>
          <a:bodyPr vert="horz" lIns="95107" tIns="47553" rIns="95107" bIns="4755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68650" cy="479425"/>
          </a:xfrm>
          <a:prstGeom prst="rect">
            <a:avLst/>
          </a:prstGeom>
        </p:spPr>
        <p:txBody>
          <a:bodyPr vert="horz" lIns="95107" tIns="47553" rIns="95107" bIns="47553"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4144963" y="9120188"/>
            <a:ext cx="3168650" cy="479425"/>
          </a:xfrm>
          <a:prstGeom prst="rect">
            <a:avLst/>
          </a:prstGeom>
        </p:spPr>
        <p:txBody>
          <a:bodyPr vert="horz" lIns="95107" tIns="47553" rIns="95107" bIns="47553" rtlCol="0" anchor="b"/>
          <a:lstStyle>
            <a:lvl1pPr algn="r">
              <a:defRPr sz="1200">
                <a:latin typeface="Arial" charset="0"/>
              </a:defRPr>
            </a:lvl1pPr>
          </a:lstStyle>
          <a:p>
            <a:pPr>
              <a:defRPr/>
            </a:pPr>
            <a:fld id="{2563A05E-C3B6-4863-8E10-5E4471C3BBD8}" type="slidenum">
              <a:rPr lang="en-US"/>
              <a:pPr>
                <a:defRPr/>
              </a:pPr>
              <a:t>‹#›</a:t>
            </a:fld>
            <a:endParaRPr lang="en-US"/>
          </a:p>
        </p:txBody>
      </p:sp>
    </p:spTree>
    <p:extLst>
      <p:ext uri="{BB962C8B-B14F-4D97-AF65-F5344CB8AC3E}">
        <p14:creationId xmlns:p14="http://schemas.microsoft.com/office/powerpoint/2010/main" val="3623196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07D52290-E1EC-43F0-A29D-CC353F4DD732}" type="slidenum">
              <a:rPr lang="en-GB"/>
              <a:pPr/>
              <a:t>1</a:t>
            </a:fld>
            <a:endParaRPr lang="en-GB" dirty="0"/>
          </a:p>
        </p:txBody>
      </p:sp>
      <p:sp>
        <p:nvSpPr>
          <p:cNvPr id="31747" name="Rectangle 2"/>
          <p:cNvSpPr>
            <a:spLocks noGrp="1" noRot="1" noChangeAspect="1" noChangeArrowheads="1" noTextEdit="1"/>
          </p:cNvSpPr>
          <p:nvPr>
            <p:ph type="sldImg"/>
          </p:nvPr>
        </p:nvSpPr>
        <p:spPr>
          <a:xfrm>
            <a:off x="1257300" y="715963"/>
            <a:ext cx="4802188" cy="3600450"/>
          </a:xfrm>
          <a:ln/>
        </p:spPr>
      </p:sp>
      <p:sp>
        <p:nvSpPr>
          <p:cNvPr id="31748" name="Rectangle 3"/>
          <p:cNvSpPr>
            <a:spLocks noGrp="1" noChangeArrowheads="1"/>
          </p:cNvSpPr>
          <p:nvPr>
            <p:ph type="body" idx="1"/>
          </p:nvPr>
        </p:nvSpPr>
        <p:spPr>
          <a:xfrm>
            <a:off x="989621" y="4575853"/>
            <a:ext cx="5334784" cy="4339870"/>
          </a:xfrm>
          <a:noFill/>
          <a:ln/>
        </p:spPr>
        <p:txBody>
          <a:bodyPr/>
          <a:lstStyle/>
          <a:p>
            <a:pPr defTabSz="553350" eaLnBrk="1" hangingPunct="1"/>
            <a:endParaRPr lang="en-GB" dirty="0" smtClean="0"/>
          </a:p>
        </p:txBody>
      </p:sp>
      <p:sp>
        <p:nvSpPr>
          <p:cNvPr id="2" name="Footer Placeholder 1"/>
          <p:cNvSpPr>
            <a:spLocks noGrp="1"/>
          </p:cNvSpPr>
          <p:nvPr>
            <p:ph type="ftr" sz="quarter" idx="10"/>
          </p:nvPr>
        </p:nvSpPr>
        <p:spPr/>
        <p:txBody>
          <a:bodyPr/>
          <a:lstStyle/>
          <a:p>
            <a:pPr>
              <a:defRPr/>
            </a:pPr>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714643-1B82-44C6-B154-0129E38CB383}" type="slidenum">
              <a:rPr lang="en-US" smtClean="0"/>
              <a:pPr/>
              <a:t>41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563A05E-C3B6-4863-8E10-5E4471C3BBD8}" type="slidenum">
              <a:rPr lang="en-US" smtClean="0"/>
              <a:pPr>
                <a:defRPr/>
              </a:pPr>
              <a:t>42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9C7372-2DCD-4D54-8895-310BC7FCCFA4}" type="slidenum">
              <a:rPr lang="en-US"/>
              <a:pPr/>
              <a:t>208</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fld id="{0833E438-07B6-44A7-A5A4-C29B033AAA4C}" type="slidenum">
              <a:rPr lang="en-GB" sz="1300"/>
              <a:pPr eaLnBrk="1" hangingPunct="1"/>
              <a:t>222</a:t>
            </a:fld>
            <a:endParaRPr lang="en-GB" sz="130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GB" smtClean="0">
              <a:latin typeface="Times New Roman" pitchFamily="18" charset="0"/>
            </a:endParaRPr>
          </a:p>
        </p:txBody>
      </p:sp>
      <p:sp>
        <p:nvSpPr>
          <p:cNvPr id="114693" name="Footer Placeholder 1"/>
          <p:cNvSpPr>
            <a:spLocks noGrp="1"/>
          </p:cNvSpPr>
          <p:nvPr>
            <p:ph type="ftr" sz="quarter" idx="4"/>
          </p:nvPr>
        </p:nvSpPr>
        <p:spPr>
          <a:noFill/>
        </p:spPr>
        <p:txBody>
          <a:bodyPr/>
          <a:lstStyle>
            <a:lvl1pPr eaLnBrk="0" hangingPunct="0">
              <a:defRPr sz="2500">
                <a:solidFill>
                  <a:schemeClr val="tx1"/>
                </a:solidFill>
                <a:latin typeface="Times New Roman" pitchFamily="18" charset="0"/>
              </a:defRPr>
            </a:lvl1pPr>
            <a:lvl2pPr marL="785372" indent="-302066" eaLnBrk="0" hangingPunct="0">
              <a:defRPr sz="2500">
                <a:solidFill>
                  <a:schemeClr val="tx1"/>
                </a:solidFill>
                <a:latin typeface="Times New Roman" pitchFamily="18" charset="0"/>
              </a:defRPr>
            </a:lvl2pPr>
            <a:lvl3pPr marL="1208265" indent="-241653" eaLnBrk="0" hangingPunct="0">
              <a:defRPr sz="2500">
                <a:solidFill>
                  <a:schemeClr val="tx1"/>
                </a:solidFill>
                <a:latin typeface="Times New Roman" pitchFamily="18" charset="0"/>
              </a:defRPr>
            </a:lvl3pPr>
            <a:lvl4pPr marL="1691571" indent="-241653" eaLnBrk="0" hangingPunct="0">
              <a:defRPr sz="2500">
                <a:solidFill>
                  <a:schemeClr val="tx1"/>
                </a:solidFill>
                <a:latin typeface="Times New Roman" pitchFamily="18" charset="0"/>
              </a:defRPr>
            </a:lvl4pPr>
            <a:lvl5pPr marL="2174878" indent="-241653" eaLnBrk="0" hangingPunct="0">
              <a:defRPr sz="2500">
                <a:solidFill>
                  <a:schemeClr val="tx1"/>
                </a:solidFill>
                <a:latin typeface="Times New Roman" pitchFamily="18" charset="0"/>
              </a:defRPr>
            </a:lvl5pPr>
            <a:lvl6pPr marL="2658184" indent="-241653" eaLnBrk="0" fontAlgn="base" hangingPunct="0">
              <a:spcBef>
                <a:spcPct val="0"/>
              </a:spcBef>
              <a:spcAft>
                <a:spcPct val="0"/>
              </a:spcAft>
              <a:defRPr sz="2500">
                <a:solidFill>
                  <a:schemeClr val="tx1"/>
                </a:solidFill>
                <a:latin typeface="Times New Roman" pitchFamily="18" charset="0"/>
              </a:defRPr>
            </a:lvl6pPr>
            <a:lvl7pPr marL="3141490" indent="-241653" eaLnBrk="0" fontAlgn="base" hangingPunct="0">
              <a:spcBef>
                <a:spcPct val="0"/>
              </a:spcBef>
              <a:spcAft>
                <a:spcPct val="0"/>
              </a:spcAft>
              <a:defRPr sz="2500">
                <a:solidFill>
                  <a:schemeClr val="tx1"/>
                </a:solidFill>
                <a:latin typeface="Times New Roman" pitchFamily="18" charset="0"/>
              </a:defRPr>
            </a:lvl7pPr>
            <a:lvl8pPr marL="3624796" indent="-241653" eaLnBrk="0" fontAlgn="base" hangingPunct="0">
              <a:spcBef>
                <a:spcPct val="0"/>
              </a:spcBef>
              <a:spcAft>
                <a:spcPct val="0"/>
              </a:spcAft>
              <a:defRPr sz="2500">
                <a:solidFill>
                  <a:schemeClr val="tx1"/>
                </a:solidFill>
                <a:latin typeface="Times New Roman" pitchFamily="18" charset="0"/>
              </a:defRPr>
            </a:lvl8pPr>
            <a:lvl9pPr marL="4108102" indent="-241653" eaLnBrk="0" fontAlgn="base" hangingPunct="0">
              <a:spcBef>
                <a:spcPct val="0"/>
              </a:spcBef>
              <a:spcAft>
                <a:spcPct val="0"/>
              </a:spcAft>
              <a:defRPr sz="2500">
                <a:solidFill>
                  <a:schemeClr val="tx1"/>
                </a:solidFill>
                <a:latin typeface="Times New Roman" pitchFamily="18" charset="0"/>
              </a:defRPr>
            </a:lvl9pPr>
          </a:lstStyle>
          <a:p>
            <a:pPr eaLnBrk="1" hangingPunct="1"/>
            <a:endParaRPr lang="en-GB" sz="13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2C04F9-650E-473D-A2F0-C23821FF302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5F73C0-FE2C-4FD3-882E-AAAE20EDFD0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916F43-0476-4612-8AE9-1895719688E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1D068A-FE18-4D19-A739-1B4DB2D9AFE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32268AC-579F-4A67-8FC4-2E1FE5ACECA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A693ED1-718D-47D9-9DE7-44BA06E7EA8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04607A5-F041-4B37-A0B3-C87F30FC16C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9800E5-AB83-4393-94E1-89B1C9D727D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373763-3775-43DF-9CF2-8627EE32191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D40FDE-46AF-4816-9BCF-B773E1442EF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40E986-BB8F-4BD1-98E6-D493B3DC238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tellysbil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728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37871645-AA54-43BD-867A-3041378A633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aghunath.smrc@gmail.com"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mailto:raghu.civ@bmsce.ac.i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4.e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5.emf"/></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57.wmf"/></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63.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6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65.png"/></Relationships>
</file>

<file path=ppt/slides/_rels/slide7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74.png"/></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78.png"/></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79.png"/></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80.png"/></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81.png"/></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85.png"/></Relationships>
</file>

<file path=ppt/slides/_rels/slide9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image" Target="../media/image100.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103.wmf"/><Relationship Id="rId5" Type="http://schemas.openxmlformats.org/officeDocument/2006/relationships/oleObject" Target="../embeddings/oleObject17.bin"/><Relationship Id="rId4" Type="http://schemas.openxmlformats.org/officeDocument/2006/relationships/image" Target="../media/image102.wmf"/></Relationships>
</file>

<file path=ppt/slides/_rels/slide11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106.png"/></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10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108.png"/></Relationships>
</file>

<file path=ppt/slides/_rels/slide12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109.png"/></Relationships>
</file>

<file path=ppt/slides/_rels/slide128.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110.wmf"/></Relationships>
</file>

<file path=ppt/slides/_rels/slide129.xml.rels><?xml version="1.0" encoding="UTF-8" standalone="yes"?>
<Relationships xmlns="http://schemas.openxmlformats.org/package/2006/relationships"><Relationship Id="rId3" Type="http://schemas.openxmlformats.org/officeDocument/2006/relationships/oleObject" Target="../embeddings/Microsoft_Excel_97-2003_Worksheet2.xls"/><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111.wmf"/></Relationships>
</file>

<file path=ppt/slides/_rels/slide130.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112.emf"/></Relationships>
</file>

<file path=ppt/slides/_rels/slide131.xml.rels><?xml version="1.0" encoding="UTF-8" standalone="yes"?>
<Relationships xmlns="http://schemas.openxmlformats.org/package/2006/relationships"><Relationship Id="rId3" Type="http://schemas.openxmlformats.org/officeDocument/2006/relationships/oleObject" Target="../embeddings/Microsoft_Excel_97-2003_Worksheet4.xls"/><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113.emf"/></Relationships>
</file>

<file path=ppt/slides/_rels/slide132.x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8.wmf"/><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hyperlink" Target="http://www.brickbydesign.com/walls/reinforced/index.html#quettabond" TargetMode="External"/><Relationship Id="rId2" Type="http://schemas.openxmlformats.org/officeDocument/2006/relationships/image" Target="../media/image128.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15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38.png"/><Relationship Id="rId5" Type="http://schemas.openxmlformats.org/officeDocument/2006/relationships/oleObject" Target="../embeddings/oleObject24.bin"/><Relationship Id="rId4" Type="http://schemas.openxmlformats.org/officeDocument/2006/relationships/image" Target="../media/image137.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image" Target="../media/image140.wmf"/></Relationships>
</file>

<file path=ppt/slides/_rels/slide16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slideLayout" Target="../slideLayouts/slideLayout7.xml"/><Relationship Id="rId1" Type="http://schemas.openxmlformats.org/officeDocument/2006/relationships/vmlDrawing" Target="../drawings/vmlDrawing27.vml"/><Relationship Id="rId5" Type="http://schemas.openxmlformats.org/officeDocument/2006/relationships/image" Target="../media/image141.emf"/><Relationship Id="rId4" Type="http://schemas.openxmlformats.org/officeDocument/2006/relationships/oleObject" Target="../embeddings/Microsoft_Excel_97-2003_Worksheet5.xls"/></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27.bin"/><Relationship Id="rId7" Type="http://schemas.openxmlformats.org/officeDocument/2006/relationships/image" Target="../media/image145.jpeg"/><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144.png"/><Relationship Id="rId5" Type="http://schemas.openxmlformats.org/officeDocument/2006/relationships/oleObject" Target="../embeddings/oleObject28.bin"/><Relationship Id="rId4" Type="http://schemas.openxmlformats.org/officeDocument/2006/relationships/image" Target="../media/image143.png"/></Relationships>
</file>

<file path=ppt/slides/_rels/slide16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image" Target="../media/image146.png"/></Relationships>
</file>

<file path=ppt/slides/_rels/slide168.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image" Target="../media/image149.wmf"/></Relationships>
</file>

<file path=ppt/slides/_rels/slide17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151.wmf"/><Relationship Id="rId5" Type="http://schemas.openxmlformats.org/officeDocument/2006/relationships/oleObject" Target="../embeddings/oleObject32.bin"/><Relationship Id="rId4" Type="http://schemas.openxmlformats.org/officeDocument/2006/relationships/image" Target="../media/image150.wmf"/></Relationships>
</file>

<file path=ppt/slides/_rels/slide17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153.wmf"/><Relationship Id="rId5" Type="http://schemas.openxmlformats.org/officeDocument/2006/relationships/oleObject" Target="../embeddings/oleObject34.bin"/><Relationship Id="rId4" Type="http://schemas.openxmlformats.org/officeDocument/2006/relationships/image" Target="../media/image152.wmf"/></Relationships>
</file>

<file path=ppt/slides/_rels/slide17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55.wmf"/><Relationship Id="rId5" Type="http://schemas.openxmlformats.org/officeDocument/2006/relationships/oleObject" Target="../embeddings/oleObject36.bin"/><Relationship Id="rId4" Type="http://schemas.openxmlformats.org/officeDocument/2006/relationships/image" Target="../media/image154.wmf"/></Relationships>
</file>

<file path=ppt/slides/_rels/slide17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01.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image" Target="../media/image124.jpeg"/><Relationship Id="rId1" Type="http://schemas.openxmlformats.org/officeDocument/2006/relationships/slideLayout" Target="../slideLayouts/slideLayout7.xml"/><Relationship Id="rId4" Type="http://schemas.openxmlformats.org/officeDocument/2006/relationships/image" Target="../media/image184.jpeg"/></Relationships>
</file>

<file path=ppt/slides/_rels/slide21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7.xml"/><Relationship Id="rId1" Type="http://schemas.openxmlformats.org/officeDocument/2006/relationships/vmlDrawing" Target="../drawings/vmlDrawing34.vml"/><Relationship Id="rId5" Type="http://schemas.openxmlformats.org/officeDocument/2006/relationships/image" Target="../media/image185.png"/><Relationship Id="rId4" Type="http://schemas.openxmlformats.org/officeDocument/2006/relationships/oleObject" Target="../embeddings/oleObject37.bin"/></Relationships>
</file>

<file path=ppt/slides/_rels/slide212.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7.xml"/><Relationship Id="rId5" Type="http://schemas.openxmlformats.org/officeDocument/2006/relationships/image" Target="../media/image196.jpeg"/><Relationship Id="rId4" Type="http://schemas.openxmlformats.org/officeDocument/2006/relationships/image" Target="../media/image195.jpeg"/></Relationships>
</file>

<file path=ppt/slides/_rels/slide220.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0.wmf"/></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3"/>
          <p:cNvSpPr txBox="1">
            <a:spLocks noChangeArrowheads="1"/>
          </p:cNvSpPr>
          <p:nvPr/>
        </p:nvSpPr>
        <p:spPr bwMode="auto">
          <a:xfrm>
            <a:off x="2758765" y="3048000"/>
            <a:ext cx="6051103" cy="1538883"/>
          </a:xfrm>
          <a:prstGeom prst="rect">
            <a:avLst/>
          </a:prstGeom>
          <a:noFill/>
          <a:ln w="12700">
            <a:noFill/>
            <a:miter lim="800000"/>
            <a:headEnd/>
            <a:tailEnd/>
          </a:ln>
        </p:spPr>
        <p:txBody>
          <a:bodyPr wrap="square">
            <a:spAutoFit/>
          </a:bodyPr>
          <a:lstStyle/>
          <a:p>
            <a:r>
              <a:rPr lang="nb-NO" b="1" dirty="0" smtClean="0">
                <a:solidFill>
                  <a:srgbClr val="00003E"/>
                </a:solidFill>
                <a:latin typeface="Calibri" pitchFamily="34" charset="0"/>
                <a:cs typeface="Calibri" pitchFamily="34" charset="0"/>
              </a:rPr>
              <a:t>S Raghunath</a:t>
            </a:r>
          </a:p>
          <a:p>
            <a:r>
              <a:rPr lang="nb-NO" sz="1600" b="1" dirty="0" smtClean="0">
                <a:solidFill>
                  <a:srgbClr val="00003E"/>
                </a:solidFill>
                <a:latin typeface="Calibri" pitchFamily="34" charset="0"/>
                <a:cs typeface="Calibri" pitchFamily="34" charset="0"/>
              </a:rPr>
              <a:t>Professor, Department of Civil Engineering, </a:t>
            </a:r>
          </a:p>
          <a:p>
            <a:r>
              <a:rPr lang="en-US" sz="1200" b="1" dirty="0" smtClean="0">
                <a:latin typeface="Arial" pitchFamily="34" charset="0"/>
              </a:rPr>
              <a:t>(NBA Accredited for 5 years : 2014-2019)</a:t>
            </a:r>
          </a:p>
          <a:p>
            <a:r>
              <a:rPr lang="nb-NO" sz="1600" b="1" dirty="0" smtClean="0">
                <a:solidFill>
                  <a:srgbClr val="00003E"/>
                </a:solidFill>
                <a:latin typeface="Calibri" pitchFamily="34" charset="0"/>
                <a:cs typeface="Calibri" pitchFamily="34" charset="0"/>
              </a:rPr>
              <a:t>BMS College of Engineering, Bangalore 560019</a:t>
            </a:r>
          </a:p>
          <a:p>
            <a:r>
              <a:rPr lang="nb-NO" sz="1600" b="1" dirty="0" smtClean="0">
                <a:solidFill>
                  <a:srgbClr val="00003E"/>
                </a:solidFill>
                <a:latin typeface="Calibri" pitchFamily="34" charset="0"/>
                <a:cs typeface="Calibri" pitchFamily="34" charset="0"/>
              </a:rPr>
              <a:t>Email: </a:t>
            </a:r>
            <a:r>
              <a:rPr lang="nb-NO" sz="1600" b="1" dirty="0" smtClean="0">
                <a:latin typeface="Calibri" pitchFamily="34" charset="0"/>
                <a:cs typeface="Calibri" pitchFamily="34" charset="0"/>
                <a:hlinkClick r:id="rId3"/>
              </a:rPr>
              <a:t>raghunath.smrc@gmail.com</a:t>
            </a:r>
            <a:r>
              <a:rPr lang="nb-NO" sz="1600" b="1" dirty="0" smtClean="0">
                <a:latin typeface="Calibri" pitchFamily="34" charset="0"/>
                <a:cs typeface="Calibri" pitchFamily="34" charset="0"/>
              </a:rPr>
              <a:t>, </a:t>
            </a:r>
            <a:r>
              <a:rPr lang="nb-NO" sz="1600" b="1" dirty="0" smtClean="0">
                <a:latin typeface="Calibri" pitchFamily="34" charset="0"/>
                <a:cs typeface="Calibri" pitchFamily="34" charset="0"/>
                <a:hlinkClick r:id="rId4"/>
              </a:rPr>
              <a:t>raghu.civ@bmsce.ac.in</a:t>
            </a:r>
            <a:r>
              <a:rPr lang="nb-NO" sz="1600" b="1" dirty="0" smtClean="0">
                <a:latin typeface="Calibri" pitchFamily="34" charset="0"/>
                <a:cs typeface="Calibri" pitchFamily="34" charset="0"/>
              </a:rPr>
              <a:t> </a:t>
            </a:r>
          </a:p>
          <a:p>
            <a:r>
              <a:rPr lang="nb-NO" sz="1600" b="1" dirty="0" smtClean="0">
                <a:solidFill>
                  <a:srgbClr val="00003E"/>
                </a:solidFill>
                <a:latin typeface="Calibri" pitchFamily="34" charset="0"/>
                <a:cs typeface="Calibri" pitchFamily="34" charset="0"/>
              </a:rPr>
              <a:t>www.bmsce.ac.in</a:t>
            </a:r>
            <a:endParaRPr lang="nb-NO" sz="1600" b="1" dirty="0">
              <a:solidFill>
                <a:srgbClr val="00003E"/>
              </a:solidFill>
              <a:latin typeface="Calibri" pitchFamily="34" charset="0"/>
              <a:cs typeface="Calibri" pitchFamily="34" charset="0"/>
            </a:endParaRPr>
          </a:p>
        </p:txBody>
      </p:sp>
      <p:pic>
        <p:nvPicPr>
          <p:cNvPr id="16" name="Picture 3" descr="C:\Users\dominik.NORSAR\Dropbox (Personal)\EQRisk_INDIA-2012-2015\Administration\Logos of partners\BMS-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95600" y="4800600"/>
            <a:ext cx="1524000" cy="1524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txBox="1">
            <a:spLocks noChangeArrowheads="1"/>
          </p:cNvSpPr>
          <p:nvPr/>
        </p:nvSpPr>
        <p:spPr bwMode="auto">
          <a:xfrm>
            <a:off x="2758764" y="722007"/>
            <a:ext cx="6188681" cy="17925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600">
                <a:solidFill>
                  <a:srgbClr val="CC0000"/>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CC0000"/>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3600">
                <a:solidFill>
                  <a:srgbClr val="CC0000"/>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3600">
                <a:solidFill>
                  <a:srgbClr val="CC0000"/>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3600">
                <a:solidFill>
                  <a:srgbClr val="CC0000"/>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3600">
                <a:solidFill>
                  <a:srgbClr val="CC0000"/>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3600">
                <a:solidFill>
                  <a:srgbClr val="CC0000"/>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3600">
                <a:solidFill>
                  <a:srgbClr val="CC0000"/>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3600">
                <a:solidFill>
                  <a:srgbClr val="CC0000"/>
                </a:solidFill>
                <a:effectLst>
                  <a:outerShdw blurRad="38100" dist="38100" dir="2700000" algn="tl">
                    <a:srgbClr val="000000"/>
                  </a:outerShdw>
                </a:effectLst>
                <a:latin typeface="Tahoma" pitchFamily="34" charset="0"/>
              </a:defRPr>
            </a:lvl9pPr>
          </a:lstStyle>
          <a:p>
            <a:pPr marL="3494088" indent="-3494088" algn="l" eaLnBrk="1" hangingPunct="1">
              <a:defRPr/>
            </a:pPr>
            <a:endParaRPr lang="en-GB" sz="2400" b="1" spc="160" dirty="0" smtClean="0">
              <a:effectLst>
                <a:outerShdw blurRad="38100" dist="38100" dir="2700000" algn="tl">
                  <a:srgbClr val="000000">
                    <a:alpha val="43137"/>
                  </a:srgbClr>
                </a:outerShdw>
              </a:effectLst>
              <a:latin typeface="Calibri" pitchFamily="34" charset="0"/>
            </a:endParaRPr>
          </a:p>
          <a:p>
            <a:pPr algn="l"/>
            <a:r>
              <a:rPr lang="en-US" sz="2000" b="1" dirty="0">
                <a:solidFill>
                  <a:srgbClr val="FF0000"/>
                </a:solidFill>
              </a:rPr>
              <a:t>Performance of Masonry Structures During Earthquakes </a:t>
            </a:r>
            <a:r>
              <a:rPr lang="en-US" sz="2000" b="1" dirty="0" smtClean="0">
                <a:solidFill>
                  <a:srgbClr val="FF0000"/>
                </a:solidFill>
              </a:rPr>
              <a:t>&amp; </a:t>
            </a:r>
          </a:p>
          <a:p>
            <a:pPr algn="l"/>
            <a:r>
              <a:rPr lang="en-US" sz="2000" b="1" dirty="0" smtClean="0">
                <a:solidFill>
                  <a:srgbClr val="FF0000"/>
                </a:solidFill>
              </a:rPr>
              <a:t>Concepts </a:t>
            </a:r>
            <a:r>
              <a:rPr lang="en-US" sz="2000" b="1" dirty="0">
                <a:solidFill>
                  <a:srgbClr val="FF0000"/>
                </a:solidFill>
              </a:rPr>
              <a:t>for Earthquake  Resistant </a:t>
            </a:r>
            <a:r>
              <a:rPr lang="en-US" sz="2000" b="1" dirty="0" smtClean="0">
                <a:solidFill>
                  <a:srgbClr val="FF0000"/>
                </a:solidFill>
              </a:rPr>
              <a:t>Masonry</a:t>
            </a:r>
            <a:endParaRPr lang="en-GB" sz="3400" b="1" spc="160" dirty="0" smtClean="0">
              <a:effectLst>
                <a:outerShdw blurRad="38100" dist="38100" dir="2700000" algn="tl">
                  <a:srgbClr val="000000">
                    <a:alpha val="43137"/>
                  </a:srgbClr>
                </a:outerShdw>
              </a:effectLst>
              <a:latin typeface="Calibri" pitchFamily="34" charset="0"/>
            </a:endParaRPr>
          </a:p>
        </p:txBody>
      </p:sp>
      <p:pic>
        <p:nvPicPr>
          <p:cNvPr id="10" name="Picture 4" descr="tt1"/>
          <p:cNvPicPr>
            <a:picLocks noChangeAspect="1" noChangeArrowheads="1"/>
          </p:cNvPicPr>
          <p:nvPr/>
        </p:nvPicPr>
        <p:blipFill>
          <a:blip r:embed="rId6" cstate="print">
            <a:extLst>
              <a:ext uri="{28A0092B-C50C-407E-A947-70E740481C1C}">
                <a14:useLocalDpi xmlns:a14="http://schemas.microsoft.com/office/drawing/2010/main" val="0"/>
              </a:ext>
            </a:extLst>
          </a:blip>
          <a:srcRect l="7378" r="3337" b="59087"/>
          <a:stretch>
            <a:fillRect/>
          </a:stretch>
        </p:blipFill>
        <p:spPr bwMode="auto">
          <a:xfrm>
            <a:off x="228600" y="1546901"/>
            <a:ext cx="2133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c-linte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3824" y="3581400"/>
            <a:ext cx="247815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558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10_04"/>
          <p:cNvPicPr>
            <a:picLocks noChangeAspect="1" noChangeArrowheads="1"/>
          </p:cNvPicPr>
          <p:nvPr/>
        </p:nvPicPr>
        <p:blipFill>
          <a:blip r:embed="rId2" cstate="print"/>
          <a:srcRect/>
          <a:stretch>
            <a:fillRect/>
          </a:stretch>
        </p:blipFill>
        <p:spPr bwMode="auto">
          <a:xfrm>
            <a:off x="381000" y="914400"/>
            <a:ext cx="8458200" cy="5715000"/>
          </a:xfrm>
          <a:prstGeom prst="rect">
            <a:avLst/>
          </a:prstGeom>
          <a:noFill/>
          <a:ln w="9525">
            <a:noFill/>
            <a:miter lim="800000"/>
            <a:headEnd/>
            <a:tailEnd/>
          </a:ln>
        </p:spPr>
      </p:pic>
    </p:spTree>
    <p:extLst>
      <p:ext uri="{BB962C8B-B14F-4D97-AF65-F5344CB8AC3E}">
        <p14:creationId xmlns:p14="http://schemas.microsoft.com/office/powerpoint/2010/main" val="2020239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4572000" y="6369050"/>
            <a:ext cx="4572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300" b="1" i="1">
                <a:solidFill>
                  <a:schemeClr val="bg1"/>
                </a:solidFill>
                <a:latin typeface="Times New Roman" pitchFamily="18" charset="0"/>
              </a:rPr>
              <a:t>This figure was produced in cooperation with the US Geological Survey, and the University of Memphis private foundations</a:t>
            </a:r>
          </a:p>
        </p:txBody>
      </p:sp>
      <p:sp>
        <p:nvSpPr>
          <p:cNvPr id="131076" name="Rectangle 4"/>
          <p:cNvSpPr>
            <a:spLocks noRot="1" noChangeArrowheads="1"/>
          </p:cNvSpPr>
          <p:nvPr/>
        </p:nvSpPr>
        <p:spPr bwMode="auto">
          <a:xfrm>
            <a:off x="392113" y="201613"/>
            <a:ext cx="8285162" cy="63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800" b="1">
                <a:solidFill>
                  <a:schemeClr val="tx2"/>
                </a:solidFill>
                <a:effectLst>
                  <a:outerShdw blurRad="38100" dist="38100" dir="2700000" algn="tl">
                    <a:srgbClr val="C0C0C0"/>
                  </a:outerShdw>
                </a:effectLst>
                <a:latin typeface="Palatino" pitchFamily="18" charset="0"/>
              </a:rPr>
              <a:t>Local Magnitude - Seismic Energy correlation</a:t>
            </a:r>
          </a:p>
        </p:txBody>
      </p:sp>
      <p:grpSp>
        <p:nvGrpSpPr>
          <p:cNvPr id="131077" name="Group 5"/>
          <p:cNvGrpSpPr>
            <a:grpSpLocks/>
          </p:cNvGrpSpPr>
          <p:nvPr/>
        </p:nvGrpSpPr>
        <p:grpSpPr bwMode="auto">
          <a:xfrm>
            <a:off x="411163" y="847724"/>
            <a:ext cx="8266112" cy="5019675"/>
            <a:chOff x="251" y="584"/>
            <a:chExt cx="5088" cy="2965"/>
          </a:xfrm>
        </p:grpSpPr>
        <p:pic>
          <p:nvPicPr>
            <p:cNvPr id="13107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 y="584"/>
              <a:ext cx="5088" cy="2965"/>
            </a:xfrm>
            <a:prstGeom prst="rect">
              <a:avLst/>
            </a:prstGeom>
            <a:noFill/>
            <a:extLst>
              <a:ext uri="{909E8E84-426E-40DD-AFC4-6F175D3DCCD1}">
                <a14:hiddenFill xmlns:a14="http://schemas.microsoft.com/office/drawing/2010/main">
                  <a:solidFill>
                    <a:srgbClr val="FFFFFF"/>
                  </a:solidFill>
                </a14:hiddenFill>
              </a:ext>
            </a:extLst>
          </p:spPr>
        </p:pic>
        <p:sp>
          <p:nvSpPr>
            <p:cNvPr id="131079" name="Line 7"/>
            <p:cNvSpPr>
              <a:spLocks noChangeShapeType="1"/>
            </p:cNvSpPr>
            <p:nvPr/>
          </p:nvSpPr>
          <p:spPr bwMode="auto">
            <a:xfrm flipV="1">
              <a:off x="500" y="1906"/>
              <a:ext cx="3956" cy="9"/>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31080" name="Text Box 8"/>
            <p:cNvSpPr txBox="1">
              <a:spLocks noChangeArrowheads="1"/>
            </p:cNvSpPr>
            <p:nvPr/>
          </p:nvSpPr>
          <p:spPr bwMode="auto">
            <a:xfrm>
              <a:off x="2888" y="1736"/>
              <a:ext cx="102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1400" b="1">
                  <a:solidFill>
                    <a:schemeClr val="bg2"/>
                  </a:solidFill>
                  <a:latin typeface="Times" pitchFamily="18" charset="0"/>
                </a:rPr>
                <a:t>Gujarat (2001)</a:t>
              </a:r>
            </a:p>
          </p:txBody>
        </p:sp>
      </p:grpSp>
    </p:spTree>
    <p:extLst>
      <p:ext uri="{BB962C8B-B14F-4D97-AF65-F5344CB8AC3E}">
        <p14:creationId xmlns:p14="http://schemas.microsoft.com/office/powerpoint/2010/main" val="388221861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6705600" cy="646331"/>
          </a:xfrm>
          <a:prstGeom prst="rect">
            <a:avLst/>
          </a:prstGeom>
        </p:spPr>
        <p:txBody>
          <a:bodyPr wrap="square">
            <a:spAutoFit/>
          </a:bodyPr>
          <a:lstStyle/>
          <a:p>
            <a:r>
              <a:rPr lang="en-US" sz="3600" dirty="0" smtClean="0">
                <a:solidFill>
                  <a:srgbClr val="FF0000"/>
                </a:solidFill>
              </a:rPr>
              <a:t>1819 </a:t>
            </a:r>
            <a:r>
              <a:rPr lang="en-US" sz="3600" dirty="0" err="1" smtClean="0">
                <a:solidFill>
                  <a:srgbClr val="FF0000"/>
                </a:solidFill>
              </a:rPr>
              <a:t>Rann</a:t>
            </a:r>
            <a:r>
              <a:rPr lang="en-US" sz="3600" dirty="0" smtClean="0">
                <a:solidFill>
                  <a:srgbClr val="FF0000"/>
                </a:solidFill>
              </a:rPr>
              <a:t> of Kutch earthquake</a:t>
            </a:r>
            <a:endParaRPr lang="en-US" sz="3600" dirty="0">
              <a:solidFill>
                <a:srgbClr val="FF0000"/>
              </a:solidFill>
            </a:endParaRPr>
          </a:p>
        </p:txBody>
      </p:sp>
      <p:sp>
        <p:nvSpPr>
          <p:cNvPr id="3" name="Rectangle 2"/>
          <p:cNvSpPr/>
          <p:nvPr/>
        </p:nvSpPr>
        <p:spPr>
          <a:xfrm>
            <a:off x="685800" y="1676400"/>
            <a:ext cx="7848600" cy="3970318"/>
          </a:xfrm>
          <a:prstGeom prst="rect">
            <a:avLst/>
          </a:prstGeom>
        </p:spPr>
        <p:txBody>
          <a:bodyPr wrap="square">
            <a:spAutoFit/>
          </a:bodyPr>
          <a:lstStyle/>
          <a:p>
            <a:r>
              <a:rPr lang="en-US" sz="2800" b="1" dirty="0" smtClean="0"/>
              <a:t>Allah Bund</a:t>
            </a:r>
          </a:p>
          <a:p>
            <a:r>
              <a:rPr lang="en-US" sz="2800" dirty="0" smtClean="0"/>
              <a:t>The most dramatic effect of this earthquake was the formation of a ridge about </a:t>
            </a:r>
            <a:r>
              <a:rPr lang="en-US" sz="2800" dirty="0" smtClean="0">
                <a:solidFill>
                  <a:srgbClr val="FF0000"/>
                </a:solidFill>
              </a:rPr>
              <a:t>6 m high, extending for 80 km (possibly as much as 150 km) </a:t>
            </a:r>
            <a:r>
              <a:rPr lang="en-US" sz="2800" dirty="0" smtClean="0"/>
              <a:t>that formed a natural dam across the </a:t>
            </a:r>
            <a:r>
              <a:rPr lang="en-US" sz="2800" dirty="0" err="1" smtClean="0"/>
              <a:t>Puram</a:t>
            </a:r>
            <a:r>
              <a:rPr lang="en-US" sz="2800" dirty="0" smtClean="0"/>
              <a:t> river. </a:t>
            </a:r>
          </a:p>
          <a:p>
            <a:endParaRPr lang="en-US" sz="2800" dirty="0" smtClean="0"/>
          </a:p>
          <a:p>
            <a:r>
              <a:rPr lang="en-US" sz="2800" dirty="0" smtClean="0"/>
              <a:t>To distinguish it from the man-made dams that were common in the region, the uplifted area became known as the Allah Bund, or </a:t>
            </a:r>
            <a:r>
              <a:rPr lang="en-US" sz="2800" dirty="0" smtClean="0">
                <a:solidFill>
                  <a:srgbClr val="FF0000"/>
                </a:solidFill>
              </a:rPr>
              <a:t>Dam of God</a:t>
            </a:r>
            <a:r>
              <a:rPr lang="en-US" sz="2800" dirty="0" smtClean="0"/>
              <a:t>.</a:t>
            </a:r>
            <a:endParaRPr lang="en-US" sz="2800" dirty="0"/>
          </a:p>
        </p:txBody>
      </p:sp>
    </p:spTree>
    <p:extLst>
      <p:ext uri="{BB962C8B-B14F-4D97-AF65-F5344CB8AC3E}">
        <p14:creationId xmlns:p14="http://schemas.microsoft.com/office/powerpoint/2010/main" val="842446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219200"/>
            <a:ext cx="4191789" cy="584775"/>
          </a:xfrm>
          <a:prstGeom prst="rect">
            <a:avLst/>
          </a:prstGeom>
        </p:spPr>
        <p:txBody>
          <a:bodyPr wrap="none">
            <a:spAutoFit/>
          </a:bodyPr>
          <a:lstStyle/>
          <a:p>
            <a:r>
              <a:rPr lang="en-US" sz="3200" dirty="0" smtClean="0">
                <a:solidFill>
                  <a:srgbClr val="FF0000"/>
                </a:solidFill>
              </a:rPr>
              <a:t>1897 Assam earthquake</a:t>
            </a:r>
            <a:endParaRPr lang="en-US" sz="3200" dirty="0">
              <a:solidFill>
                <a:srgbClr val="FF0000"/>
              </a:solidFill>
            </a:endParaRPr>
          </a:p>
        </p:txBody>
      </p:sp>
      <p:sp>
        <p:nvSpPr>
          <p:cNvPr id="5" name="Rectangle 4"/>
          <p:cNvSpPr/>
          <p:nvPr/>
        </p:nvSpPr>
        <p:spPr>
          <a:xfrm>
            <a:off x="457200" y="2286000"/>
            <a:ext cx="8153400" cy="2062103"/>
          </a:xfrm>
          <a:prstGeom prst="rect">
            <a:avLst/>
          </a:prstGeom>
        </p:spPr>
        <p:txBody>
          <a:bodyPr wrap="square">
            <a:spAutoFit/>
          </a:bodyPr>
          <a:lstStyle/>
          <a:p>
            <a:r>
              <a:rPr lang="en-US" sz="3200" dirty="0" smtClean="0"/>
              <a:t>Thought to have triggered 32 km below the surface, it left 390,000 sq. km of </a:t>
            </a:r>
            <a:r>
              <a:rPr lang="en-US" sz="3200" dirty="0" smtClean="0">
                <a:solidFill>
                  <a:srgbClr val="FF0000"/>
                </a:solidFill>
              </a:rPr>
              <a:t>masonry buildings</a:t>
            </a:r>
            <a:r>
              <a:rPr lang="en-US" sz="3200" dirty="0" smtClean="0"/>
              <a:t> in ruins and was felt over 650,000 square </a:t>
            </a:r>
            <a:r>
              <a:rPr lang="en-US" sz="3200" dirty="0" err="1" smtClean="0"/>
              <a:t>kilometres</a:t>
            </a:r>
            <a:r>
              <a:rPr lang="en-US" sz="3200" dirty="0" smtClean="0"/>
              <a:t> from Burma to New Delhi</a:t>
            </a:r>
            <a:endParaRPr lang="en-US" sz="3200" dirty="0"/>
          </a:p>
        </p:txBody>
      </p:sp>
    </p:spTree>
    <p:extLst>
      <p:ext uri="{BB962C8B-B14F-4D97-AF65-F5344CB8AC3E}">
        <p14:creationId xmlns:p14="http://schemas.microsoft.com/office/powerpoint/2010/main" val="2029190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sr\My Documents\containment reinforcement\Fig.19SupplGirlsSchShillong1897.jpg"/>
          <p:cNvPicPr>
            <a:picLocks noChangeAspect="1" noChangeArrowheads="1"/>
          </p:cNvPicPr>
          <p:nvPr/>
        </p:nvPicPr>
        <p:blipFill>
          <a:blip r:embed="rId2" cstate="print"/>
          <a:srcRect/>
          <a:stretch>
            <a:fillRect/>
          </a:stretch>
        </p:blipFill>
        <p:spPr bwMode="auto">
          <a:xfrm>
            <a:off x="666750" y="298145"/>
            <a:ext cx="7620000" cy="6369355"/>
          </a:xfrm>
          <a:prstGeom prst="rect">
            <a:avLst/>
          </a:prstGeom>
          <a:noFill/>
        </p:spPr>
      </p:pic>
    </p:spTree>
    <p:extLst>
      <p:ext uri="{BB962C8B-B14F-4D97-AF65-F5344CB8AC3E}">
        <p14:creationId xmlns:p14="http://schemas.microsoft.com/office/powerpoint/2010/main" val="3618906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022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ChangeArrowheads="1"/>
          </p:cNvSpPr>
          <p:nvPr/>
        </p:nvSpPr>
        <p:spPr bwMode="auto">
          <a:xfrm>
            <a:off x="228600" y="990600"/>
            <a:ext cx="8458200" cy="366713"/>
          </a:xfrm>
          <a:prstGeom prst="rect">
            <a:avLst/>
          </a:prstGeom>
          <a:noFill/>
          <a:ln w="9525">
            <a:noFill/>
            <a:miter lim="800000"/>
            <a:headEnd/>
            <a:tailEnd/>
          </a:ln>
        </p:spPr>
        <p:txBody>
          <a:bodyPr>
            <a:spAutoFit/>
          </a:bodyPr>
          <a:lstStyle/>
          <a:p>
            <a:pPr>
              <a:buFontTx/>
              <a:buChar char="•"/>
            </a:pPr>
            <a:endParaRPr lang="en-US"/>
          </a:p>
        </p:txBody>
      </p:sp>
      <p:sp>
        <p:nvSpPr>
          <p:cNvPr id="12292" name="Rectangle 5"/>
          <p:cNvSpPr>
            <a:spLocks noGrp="1" noChangeArrowheads="1"/>
          </p:cNvSpPr>
          <p:nvPr>
            <p:ph type="ctrTitle"/>
          </p:nvPr>
        </p:nvSpPr>
        <p:spPr>
          <a:xfrm>
            <a:off x="838200" y="1066800"/>
            <a:ext cx="6248400" cy="381000"/>
          </a:xfrm>
          <a:noFill/>
        </p:spPr>
        <p:txBody>
          <a:bodyPr/>
          <a:lstStyle/>
          <a:p>
            <a:pPr algn="l" eaLnBrk="1" hangingPunct="1"/>
            <a:r>
              <a:rPr lang="en-US" sz="3200" b="1" dirty="0" smtClean="0">
                <a:solidFill>
                  <a:srgbClr val="FF0000"/>
                </a:solidFill>
              </a:rPr>
              <a:t>Objectives</a:t>
            </a:r>
          </a:p>
        </p:txBody>
      </p:sp>
      <p:sp>
        <p:nvSpPr>
          <p:cNvPr id="12293" name="Text Box 14"/>
          <p:cNvSpPr txBox="1">
            <a:spLocks noChangeArrowheads="1"/>
          </p:cNvSpPr>
          <p:nvPr/>
        </p:nvSpPr>
        <p:spPr bwMode="auto">
          <a:xfrm>
            <a:off x="533400" y="1600200"/>
            <a:ext cx="8077200" cy="4201150"/>
          </a:xfrm>
          <a:prstGeom prst="rect">
            <a:avLst/>
          </a:prstGeom>
          <a:noFill/>
          <a:ln w="9525">
            <a:noFill/>
            <a:miter lim="800000"/>
            <a:headEnd/>
            <a:tailEnd/>
          </a:ln>
        </p:spPr>
        <p:txBody>
          <a:bodyPr>
            <a:spAutoFit/>
          </a:bodyPr>
          <a:lstStyle/>
          <a:p>
            <a:pPr marL="514350" lvl="1" indent="-514350">
              <a:spcBef>
                <a:spcPts val="600"/>
              </a:spcBef>
              <a:spcAft>
                <a:spcPts val="1200"/>
              </a:spcAft>
              <a:buFont typeface="Arial" charset="0"/>
              <a:buAutoNum type="arabicPeriod"/>
            </a:pPr>
            <a:r>
              <a:rPr lang="en-US" sz="2400" dirty="0" smtClean="0">
                <a:solidFill>
                  <a:srgbClr val="0000FF"/>
                </a:solidFill>
              </a:rPr>
              <a:t>Understand Structural Masonry</a:t>
            </a:r>
          </a:p>
          <a:p>
            <a:pPr marL="514350" lvl="1" indent="-514350">
              <a:spcBef>
                <a:spcPts val="600"/>
              </a:spcBef>
              <a:spcAft>
                <a:spcPts val="1200"/>
              </a:spcAft>
              <a:buFont typeface="Arial" charset="0"/>
              <a:buAutoNum type="arabicPeriod"/>
            </a:pPr>
            <a:r>
              <a:rPr lang="en-US" sz="2400" dirty="0" smtClean="0">
                <a:solidFill>
                  <a:srgbClr val="0000FF"/>
                </a:solidFill>
              </a:rPr>
              <a:t>Terminologies in Structural Masonry </a:t>
            </a:r>
          </a:p>
          <a:p>
            <a:pPr marL="514350" lvl="1" indent="-514350">
              <a:spcBef>
                <a:spcPts val="600"/>
              </a:spcBef>
              <a:spcAft>
                <a:spcPts val="1200"/>
              </a:spcAft>
              <a:buFont typeface="Arial" charset="0"/>
              <a:buAutoNum type="arabicPeriod"/>
            </a:pPr>
            <a:r>
              <a:rPr lang="en-US" sz="2400" dirty="0" smtClean="0">
                <a:solidFill>
                  <a:srgbClr val="0000FF"/>
                </a:solidFill>
              </a:rPr>
              <a:t>Masonry design concepts </a:t>
            </a:r>
          </a:p>
          <a:p>
            <a:pPr marL="514350" lvl="1" indent="-514350">
              <a:spcBef>
                <a:spcPts val="600"/>
              </a:spcBef>
              <a:spcAft>
                <a:spcPts val="1200"/>
              </a:spcAft>
              <a:buFont typeface="Arial" charset="0"/>
              <a:buAutoNum type="arabicPeriod"/>
            </a:pPr>
            <a:r>
              <a:rPr lang="en-US" sz="2400" dirty="0" smtClean="0">
                <a:solidFill>
                  <a:srgbClr val="FF0000"/>
                </a:solidFill>
              </a:rPr>
              <a:t>Behaviour of masonry structures during earthquakes – Performance and Failure modes</a:t>
            </a:r>
            <a:endParaRPr lang="en-US" sz="2400" dirty="0">
              <a:solidFill>
                <a:srgbClr val="FF0000"/>
              </a:solidFill>
            </a:endParaRPr>
          </a:p>
          <a:p>
            <a:pPr marL="514350" lvl="1" indent="-514350">
              <a:spcBef>
                <a:spcPts val="600"/>
              </a:spcBef>
              <a:spcAft>
                <a:spcPts val="1200"/>
              </a:spcAft>
              <a:buFont typeface="Arial" charset="0"/>
              <a:buAutoNum type="arabicPeriod"/>
            </a:pPr>
            <a:r>
              <a:rPr lang="en-US" sz="2400" dirty="0" smtClean="0">
                <a:solidFill>
                  <a:srgbClr val="FF0000"/>
                </a:solidFill>
              </a:rPr>
              <a:t>Concepts for earthquake resistant masonry</a:t>
            </a:r>
            <a:endParaRPr lang="en-US" sz="2400" dirty="0">
              <a:solidFill>
                <a:srgbClr val="FF0000"/>
              </a:solidFill>
            </a:endParaRPr>
          </a:p>
          <a:p>
            <a:pPr marL="514350" lvl="1" indent="-514350">
              <a:spcBef>
                <a:spcPts val="600"/>
              </a:spcBef>
              <a:spcAft>
                <a:spcPts val="1200"/>
              </a:spcAft>
              <a:buFont typeface="Arial" charset="0"/>
              <a:buAutoNum type="arabicPeriod"/>
            </a:pPr>
            <a:r>
              <a:rPr lang="en-US" sz="2400" dirty="0" smtClean="0">
                <a:solidFill>
                  <a:srgbClr val="FF0000"/>
                </a:solidFill>
              </a:rPr>
              <a:t>Design procedure for earthquake load analysis of masonry buildings</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001780154"/>
              </p:ext>
            </p:extLst>
          </p:nvPr>
        </p:nvGraphicFramePr>
        <p:xfrm>
          <a:off x="152400" y="914399"/>
          <a:ext cx="8686800" cy="5644094"/>
        </p:xfrm>
        <a:graphic>
          <a:graphicData uri="http://schemas.openxmlformats.org/drawingml/2006/table">
            <a:tbl>
              <a:tblPr firstRow="1" bandRow="1">
                <a:tableStyleId>{21E4AEA4-8DFA-4A89-87EB-49C32662AFE0}</a:tableStyleId>
              </a:tblPr>
              <a:tblGrid>
                <a:gridCol w="1911096"/>
                <a:gridCol w="3880104"/>
                <a:gridCol w="2895600"/>
              </a:tblGrid>
              <a:tr h="7012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Concrete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Masonry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01726">
                <a:tc>
                  <a:txBody>
                    <a:bodyPr/>
                    <a:lstStyle/>
                    <a:p>
                      <a:r>
                        <a:rPr lang="en-US" b="1" dirty="0" smtClean="0">
                          <a:solidFill>
                            <a:srgbClr val="FF0000"/>
                          </a:solidFill>
                        </a:rPr>
                        <a:t>Composition</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FF0000"/>
                          </a:solidFill>
                        </a:rPr>
                        <a:t>Fine</a:t>
                      </a:r>
                      <a:r>
                        <a:rPr lang="en-US" b="1" baseline="0" dirty="0" smtClean="0">
                          <a:solidFill>
                            <a:srgbClr val="FF0000"/>
                          </a:solidFill>
                        </a:rPr>
                        <a:t> aggregate, coarse aggregate and binding material</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FF0000"/>
                          </a:solidFill>
                        </a:rPr>
                        <a:t>Masonry</a:t>
                      </a:r>
                      <a:r>
                        <a:rPr lang="en-US" b="1" baseline="0" dirty="0" smtClean="0">
                          <a:solidFill>
                            <a:srgbClr val="FF0000"/>
                          </a:solidFill>
                        </a:rPr>
                        <a:t> units and mortar (fine aggregate and binding material)</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037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Distribution of constituents</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1209">
                <a:tc>
                  <a:txBody>
                    <a:bodyPr/>
                    <a:lstStyle/>
                    <a:p>
                      <a:r>
                        <a:rPr lang="en-US" b="1" dirty="0" smtClean="0">
                          <a:solidFill>
                            <a:srgbClr val="002060"/>
                          </a:solidFill>
                        </a:rPr>
                        <a:t>Behaviour</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 </a:t>
                      </a:r>
                    </a:p>
                    <a:p>
                      <a:endParaRPr lang="en-US" b="1" dirty="0" smtClean="0">
                        <a:solidFill>
                          <a:srgbClr val="002060"/>
                        </a:solidFill>
                      </a:endParaRPr>
                    </a:p>
                    <a:p>
                      <a:endParaRPr lang="en-US" b="1" dirty="0" smtClean="0">
                        <a:solidFill>
                          <a:srgbClr val="002060"/>
                        </a:solidFill>
                      </a:endParaRPr>
                    </a:p>
                    <a:p>
                      <a:endParaRPr lang="en-US" b="1" dirty="0" smtClean="0">
                        <a:solidFill>
                          <a:srgbClr val="002060"/>
                        </a:solidFill>
                      </a:endParaRPr>
                    </a:p>
                    <a:p>
                      <a:endParaRPr lang="en-US" b="1" dirty="0" smtClean="0">
                        <a:solidFill>
                          <a:srgbClr val="002060"/>
                        </a:solidFill>
                      </a:endParaRPr>
                    </a:p>
                    <a:p>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63033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71907543"/>
              </p:ext>
            </p:extLst>
          </p:nvPr>
        </p:nvGraphicFramePr>
        <p:xfrm>
          <a:off x="152400" y="914399"/>
          <a:ext cx="8686800" cy="5644094"/>
        </p:xfrm>
        <a:graphic>
          <a:graphicData uri="http://schemas.openxmlformats.org/drawingml/2006/table">
            <a:tbl>
              <a:tblPr firstRow="1" bandRow="1">
                <a:tableStyleId>{21E4AEA4-8DFA-4A89-87EB-49C32662AFE0}</a:tableStyleId>
              </a:tblPr>
              <a:tblGrid>
                <a:gridCol w="1911096"/>
                <a:gridCol w="3880104"/>
                <a:gridCol w="2895600"/>
              </a:tblGrid>
              <a:tr h="7012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Concrete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Masonry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01726">
                <a:tc>
                  <a:txBody>
                    <a:bodyPr/>
                    <a:lstStyle/>
                    <a:p>
                      <a:r>
                        <a:rPr lang="en-US" b="1" dirty="0" smtClean="0">
                          <a:solidFill>
                            <a:srgbClr val="FF0000"/>
                          </a:solidFill>
                        </a:rPr>
                        <a:t>Composition</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FF0000"/>
                          </a:solidFill>
                        </a:rPr>
                        <a:t>Fine</a:t>
                      </a:r>
                      <a:r>
                        <a:rPr lang="en-US" b="1" baseline="0" dirty="0" smtClean="0">
                          <a:solidFill>
                            <a:srgbClr val="FF0000"/>
                          </a:solidFill>
                        </a:rPr>
                        <a:t> aggregate, coarse aggregate and binding material</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FF0000"/>
                          </a:solidFill>
                        </a:rPr>
                        <a:t>Masonry</a:t>
                      </a:r>
                      <a:r>
                        <a:rPr lang="en-US" b="1" baseline="0" dirty="0" smtClean="0">
                          <a:solidFill>
                            <a:srgbClr val="FF0000"/>
                          </a:solidFill>
                        </a:rPr>
                        <a:t> units and mortar (fine aggregate and binding material)</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037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Distribution of constituents</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1209">
                <a:tc>
                  <a:txBody>
                    <a:bodyPr/>
                    <a:lstStyle/>
                    <a:p>
                      <a:r>
                        <a:rPr lang="en-US" b="1" dirty="0" smtClean="0">
                          <a:solidFill>
                            <a:srgbClr val="002060"/>
                          </a:solidFill>
                        </a:rPr>
                        <a:t>Behaviour</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 </a:t>
                      </a:r>
                    </a:p>
                    <a:p>
                      <a:endParaRPr lang="en-US" b="1" dirty="0" smtClean="0">
                        <a:solidFill>
                          <a:srgbClr val="002060"/>
                        </a:solidFill>
                      </a:endParaRPr>
                    </a:p>
                    <a:p>
                      <a:endParaRPr lang="en-US" b="1" dirty="0" smtClean="0">
                        <a:solidFill>
                          <a:srgbClr val="002060"/>
                        </a:solidFill>
                      </a:endParaRPr>
                    </a:p>
                    <a:p>
                      <a:endParaRPr lang="en-US" b="1" dirty="0" smtClean="0">
                        <a:solidFill>
                          <a:srgbClr val="002060"/>
                        </a:solidFill>
                      </a:endParaRPr>
                    </a:p>
                    <a:p>
                      <a:endParaRPr lang="en-US" b="1" dirty="0" smtClean="0">
                        <a:solidFill>
                          <a:srgbClr val="002060"/>
                        </a:solidFill>
                      </a:endParaRPr>
                    </a:p>
                    <a:p>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8433" name="Picture 1" descr="C:\Documents and Settings\sr\My Documents\containment reinforcement\concrete.jpg"/>
          <p:cNvPicPr>
            <a:picLocks noChangeAspect="1" noChangeArrowheads="1"/>
          </p:cNvPicPr>
          <p:nvPr/>
        </p:nvPicPr>
        <p:blipFill>
          <a:blip r:embed="rId2" cstate="print"/>
          <a:srcRect/>
          <a:stretch>
            <a:fillRect/>
          </a:stretch>
        </p:blipFill>
        <p:spPr bwMode="auto">
          <a:xfrm>
            <a:off x="2647950" y="2684722"/>
            <a:ext cx="2686050" cy="2030154"/>
          </a:xfrm>
          <a:prstGeom prst="rect">
            <a:avLst/>
          </a:prstGeom>
          <a:noFill/>
        </p:spPr>
      </p:pic>
      <p:pic>
        <p:nvPicPr>
          <p:cNvPr id="18434" name="Picture 2"/>
          <p:cNvPicPr>
            <a:picLocks noChangeAspect="1" noChangeArrowheads="1"/>
          </p:cNvPicPr>
          <p:nvPr/>
        </p:nvPicPr>
        <p:blipFill>
          <a:blip r:embed="rId3" cstate="print"/>
          <a:srcRect r="7692"/>
          <a:stretch>
            <a:fillRect/>
          </a:stretch>
        </p:blipFill>
        <p:spPr bwMode="auto">
          <a:xfrm>
            <a:off x="6172200" y="2761655"/>
            <a:ext cx="2514600" cy="1905595"/>
          </a:xfrm>
          <a:prstGeom prst="rect">
            <a:avLst/>
          </a:prstGeom>
          <a:noFill/>
          <a:ln w="9525">
            <a:noFill/>
            <a:miter lim="800000"/>
            <a:headEnd/>
            <a:tailEnd/>
          </a:ln>
          <a:effectLst/>
        </p:spPr>
      </p:pic>
    </p:spTree>
    <p:extLst>
      <p:ext uri="{BB962C8B-B14F-4D97-AF65-F5344CB8AC3E}">
        <p14:creationId xmlns:p14="http://schemas.microsoft.com/office/powerpoint/2010/main" val="453556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039262084"/>
              </p:ext>
            </p:extLst>
          </p:nvPr>
        </p:nvGraphicFramePr>
        <p:xfrm>
          <a:off x="152400" y="914399"/>
          <a:ext cx="8686800" cy="5369774"/>
        </p:xfrm>
        <a:graphic>
          <a:graphicData uri="http://schemas.openxmlformats.org/drawingml/2006/table">
            <a:tbl>
              <a:tblPr firstRow="1" bandRow="1">
                <a:tableStyleId>{21E4AEA4-8DFA-4A89-87EB-49C32662AFE0}</a:tableStyleId>
              </a:tblPr>
              <a:tblGrid>
                <a:gridCol w="1911096"/>
                <a:gridCol w="3880104"/>
                <a:gridCol w="2895600"/>
              </a:tblGrid>
              <a:tr h="7012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Concrete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Masonry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01726">
                <a:tc>
                  <a:txBody>
                    <a:bodyPr/>
                    <a:lstStyle/>
                    <a:p>
                      <a:r>
                        <a:rPr lang="en-US" b="1" dirty="0" smtClean="0">
                          <a:solidFill>
                            <a:srgbClr val="FF0000"/>
                          </a:solidFill>
                        </a:rPr>
                        <a:t>Composition</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FF0000"/>
                          </a:solidFill>
                        </a:rPr>
                        <a:t>Fine</a:t>
                      </a:r>
                      <a:r>
                        <a:rPr lang="en-US" b="1" baseline="0" dirty="0" smtClean="0">
                          <a:solidFill>
                            <a:srgbClr val="FF0000"/>
                          </a:solidFill>
                        </a:rPr>
                        <a:t> aggregate, coarse aggregate and binding material</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FF0000"/>
                          </a:solidFill>
                        </a:rPr>
                        <a:t>Masonry</a:t>
                      </a:r>
                      <a:r>
                        <a:rPr lang="en-US" b="1" baseline="0" dirty="0" smtClean="0">
                          <a:solidFill>
                            <a:srgbClr val="FF0000"/>
                          </a:solidFill>
                        </a:rPr>
                        <a:t> units and mortar (fine aggregate and binding material)</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037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Distribution of constituents</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1209">
                <a:tc>
                  <a:txBody>
                    <a:bodyPr/>
                    <a:lstStyle/>
                    <a:p>
                      <a:r>
                        <a:rPr lang="en-US" b="1" dirty="0" smtClean="0">
                          <a:solidFill>
                            <a:srgbClr val="002060"/>
                          </a:solidFill>
                        </a:rPr>
                        <a:t>Behaviour</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Good</a:t>
                      </a:r>
                      <a:r>
                        <a:rPr lang="en-US" b="1" baseline="0" dirty="0" smtClean="0">
                          <a:solidFill>
                            <a:srgbClr val="002060"/>
                          </a:solidFill>
                        </a:rPr>
                        <a:t> in compression, weak in tension,</a:t>
                      </a:r>
                    </a:p>
                    <a:p>
                      <a:r>
                        <a:rPr lang="en-US" b="1" baseline="0" dirty="0" smtClean="0">
                          <a:solidFill>
                            <a:srgbClr val="002060"/>
                          </a:solidFill>
                        </a:rPr>
                        <a:t>Brittle, </a:t>
                      </a:r>
                    </a:p>
                    <a:p>
                      <a:r>
                        <a:rPr lang="en-US" b="1" baseline="0" dirty="0" smtClean="0">
                          <a:solidFill>
                            <a:srgbClr val="FF0000"/>
                          </a:solidFill>
                        </a:rPr>
                        <a:t>Crack pattern is irregular </a:t>
                      </a:r>
                    </a:p>
                    <a:p>
                      <a:r>
                        <a:rPr lang="en-US" b="1" baseline="0" dirty="0" smtClean="0">
                          <a:solidFill>
                            <a:srgbClr val="FF0000"/>
                          </a:solidFill>
                        </a:rPr>
                        <a:t>Can be considered isotropic</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Good in compression,</a:t>
                      </a:r>
                      <a:r>
                        <a:rPr lang="en-US" b="1" baseline="0" dirty="0" smtClean="0">
                          <a:solidFill>
                            <a:srgbClr val="002060"/>
                          </a:solidFill>
                        </a:rPr>
                        <a:t> weak in tension, Brittle,</a:t>
                      </a:r>
                    </a:p>
                    <a:p>
                      <a:r>
                        <a:rPr lang="en-US" b="1" baseline="0" dirty="0" smtClean="0">
                          <a:solidFill>
                            <a:srgbClr val="FF0000"/>
                          </a:solidFill>
                        </a:rPr>
                        <a:t>Cracks occur generally at unit-mortar interface,</a:t>
                      </a:r>
                    </a:p>
                    <a:p>
                      <a:r>
                        <a:rPr lang="en-US" b="1" dirty="0" smtClean="0">
                          <a:solidFill>
                            <a:srgbClr val="FF0000"/>
                          </a:solidFill>
                        </a:rPr>
                        <a:t>Orthotropic</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8433" name="Picture 1" descr="C:\Documents and Settings\sr\My Documents\containment reinforcement\concrete.jpg"/>
          <p:cNvPicPr>
            <a:picLocks noChangeAspect="1" noChangeArrowheads="1"/>
          </p:cNvPicPr>
          <p:nvPr/>
        </p:nvPicPr>
        <p:blipFill>
          <a:blip r:embed="rId2" cstate="print"/>
          <a:srcRect/>
          <a:stretch>
            <a:fillRect/>
          </a:stretch>
        </p:blipFill>
        <p:spPr bwMode="auto">
          <a:xfrm>
            <a:off x="2647950" y="2684722"/>
            <a:ext cx="2686050" cy="2030154"/>
          </a:xfrm>
          <a:prstGeom prst="rect">
            <a:avLst/>
          </a:prstGeom>
          <a:noFill/>
        </p:spPr>
      </p:pic>
      <p:pic>
        <p:nvPicPr>
          <p:cNvPr id="18434" name="Picture 2"/>
          <p:cNvPicPr>
            <a:picLocks noChangeAspect="1" noChangeArrowheads="1"/>
          </p:cNvPicPr>
          <p:nvPr/>
        </p:nvPicPr>
        <p:blipFill>
          <a:blip r:embed="rId3" cstate="print"/>
          <a:srcRect r="7692"/>
          <a:stretch>
            <a:fillRect/>
          </a:stretch>
        </p:blipFill>
        <p:spPr bwMode="auto">
          <a:xfrm>
            <a:off x="6172200" y="2761655"/>
            <a:ext cx="2514600" cy="1905595"/>
          </a:xfrm>
          <a:prstGeom prst="rect">
            <a:avLst/>
          </a:prstGeom>
          <a:noFill/>
          <a:ln w="9525">
            <a:noFill/>
            <a:miter lim="800000"/>
            <a:headEnd/>
            <a:tailEnd/>
          </a:ln>
          <a:effectLst/>
        </p:spPr>
      </p:pic>
    </p:spTree>
    <p:extLst>
      <p:ext uri="{BB962C8B-B14F-4D97-AF65-F5344CB8AC3E}">
        <p14:creationId xmlns:p14="http://schemas.microsoft.com/office/powerpoint/2010/main" val="1545179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691764993"/>
              </p:ext>
            </p:extLst>
          </p:nvPr>
        </p:nvGraphicFramePr>
        <p:xfrm>
          <a:off x="228600" y="457200"/>
          <a:ext cx="8686800" cy="5731591"/>
        </p:xfrm>
        <a:graphic>
          <a:graphicData uri="http://schemas.openxmlformats.org/drawingml/2006/table">
            <a:tbl>
              <a:tblPr firstRow="1" bandRow="1">
                <a:tableStyleId>{21E4AEA4-8DFA-4A89-87EB-49C32662AFE0}</a:tableStyleId>
              </a:tblPr>
              <a:tblGrid>
                <a:gridCol w="1911096"/>
                <a:gridCol w="3880104"/>
                <a:gridCol w="2895600"/>
              </a:tblGrid>
              <a:tr h="6308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Concrete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Masonry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6839">
                <a:tc>
                  <a:txBody>
                    <a:bodyPr/>
                    <a:lstStyle/>
                    <a:p>
                      <a:r>
                        <a:rPr lang="en-US" b="1" dirty="0" smtClean="0">
                          <a:solidFill>
                            <a:srgbClr val="FF0000"/>
                          </a:solidFill>
                        </a:rPr>
                        <a:t>Reinforcement</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825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smtClean="0">
                          <a:solidFill>
                            <a:srgbClr val="FF0000"/>
                          </a:solidFill>
                        </a:rPr>
                        <a:t>For a civil engineer</a:t>
                      </a:r>
                      <a:endParaRPr lang="en-US" b="1" dirty="0" smtClean="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03426" name="Picture 2"/>
          <p:cNvPicPr>
            <a:picLocks noChangeAspect="1" noChangeArrowheads="1"/>
          </p:cNvPicPr>
          <p:nvPr/>
        </p:nvPicPr>
        <p:blipFill>
          <a:blip r:embed="rId2" cstate="print"/>
          <a:srcRect/>
          <a:stretch>
            <a:fillRect/>
          </a:stretch>
        </p:blipFill>
        <p:spPr bwMode="auto">
          <a:xfrm>
            <a:off x="2438400" y="1447800"/>
            <a:ext cx="3276600" cy="2454287"/>
          </a:xfrm>
          <a:prstGeom prst="rect">
            <a:avLst/>
          </a:prstGeom>
          <a:noFill/>
          <a:ln w="9525">
            <a:noFill/>
            <a:miter lim="800000"/>
            <a:headEnd/>
            <a:tailEnd/>
          </a:ln>
          <a:effectLst/>
        </p:spPr>
      </p:pic>
      <p:pic>
        <p:nvPicPr>
          <p:cNvPr id="103427" name="Picture 3"/>
          <p:cNvPicPr>
            <a:picLocks noChangeAspect="1" noChangeArrowheads="1"/>
          </p:cNvPicPr>
          <p:nvPr/>
        </p:nvPicPr>
        <p:blipFill>
          <a:blip r:embed="rId3" cstate="print"/>
          <a:srcRect/>
          <a:stretch>
            <a:fillRect/>
          </a:stretch>
        </p:blipFill>
        <p:spPr bwMode="auto">
          <a:xfrm>
            <a:off x="6248400" y="1295400"/>
            <a:ext cx="2362200" cy="2740152"/>
          </a:xfrm>
          <a:prstGeom prst="rect">
            <a:avLst/>
          </a:prstGeom>
          <a:noFill/>
          <a:ln w="9525">
            <a:noFill/>
            <a:miter lim="800000"/>
            <a:headEnd/>
            <a:tailEnd/>
          </a:ln>
          <a:effectLst/>
        </p:spPr>
      </p:pic>
    </p:spTree>
    <p:extLst>
      <p:ext uri="{BB962C8B-B14F-4D97-AF65-F5344CB8AC3E}">
        <p14:creationId xmlns:p14="http://schemas.microsoft.com/office/powerpoint/2010/main" val="4126482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056850503"/>
              </p:ext>
            </p:extLst>
          </p:nvPr>
        </p:nvGraphicFramePr>
        <p:xfrm>
          <a:off x="228600" y="533400"/>
          <a:ext cx="8686800" cy="5731591"/>
        </p:xfrm>
        <a:graphic>
          <a:graphicData uri="http://schemas.openxmlformats.org/drawingml/2006/table">
            <a:tbl>
              <a:tblPr firstRow="1" bandRow="1">
                <a:tableStyleId>{21E4AEA4-8DFA-4A89-87EB-49C32662AFE0}</a:tableStyleId>
              </a:tblPr>
              <a:tblGrid>
                <a:gridCol w="1911096"/>
                <a:gridCol w="3880104"/>
                <a:gridCol w="2895600"/>
              </a:tblGrid>
              <a:tr h="6308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Concrete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0" cap="none" spc="0" normalizeH="0" baseline="0" noProof="0" dirty="0" smtClean="0">
                          <a:ln>
                            <a:noFill/>
                          </a:ln>
                          <a:effectLst/>
                          <a:uLnTx/>
                          <a:uFillTx/>
                        </a:rPr>
                        <a:t>Masonry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6839">
                <a:tc>
                  <a:txBody>
                    <a:bodyPr/>
                    <a:lstStyle/>
                    <a:p>
                      <a:r>
                        <a:rPr lang="en-US" b="1" dirty="0" smtClean="0">
                          <a:solidFill>
                            <a:srgbClr val="FF0000"/>
                          </a:solidFill>
                        </a:rPr>
                        <a:t>Reinforcement</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smtClean="0">
                        <a:solidFill>
                          <a:srgbClr val="FF0000"/>
                        </a:solidFill>
                      </a:endParaRPr>
                    </a:p>
                    <a:p>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825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For a civil engineer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03426" name="Picture 2"/>
          <p:cNvPicPr>
            <a:picLocks noChangeAspect="1" noChangeArrowheads="1"/>
          </p:cNvPicPr>
          <p:nvPr/>
        </p:nvPicPr>
        <p:blipFill>
          <a:blip r:embed="rId2" cstate="print"/>
          <a:srcRect/>
          <a:stretch>
            <a:fillRect/>
          </a:stretch>
        </p:blipFill>
        <p:spPr bwMode="auto">
          <a:xfrm>
            <a:off x="2438400" y="1447800"/>
            <a:ext cx="3276600" cy="2454287"/>
          </a:xfrm>
          <a:prstGeom prst="rect">
            <a:avLst/>
          </a:prstGeom>
          <a:noFill/>
          <a:ln w="9525">
            <a:noFill/>
            <a:miter lim="800000"/>
            <a:headEnd/>
            <a:tailEnd/>
          </a:ln>
          <a:effectLst/>
        </p:spPr>
      </p:pic>
      <p:pic>
        <p:nvPicPr>
          <p:cNvPr id="103427" name="Picture 3"/>
          <p:cNvPicPr>
            <a:picLocks noChangeAspect="1" noChangeArrowheads="1"/>
          </p:cNvPicPr>
          <p:nvPr/>
        </p:nvPicPr>
        <p:blipFill>
          <a:blip r:embed="rId3" cstate="print"/>
          <a:srcRect/>
          <a:stretch>
            <a:fillRect/>
          </a:stretch>
        </p:blipFill>
        <p:spPr bwMode="auto">
          <a:xfrm>
            <a:off x="6324600" y="1295400"/>
            <a:ext cx="2362200" cy="2740152"/>
          </a:xfrm>
          <a:prstGeom prst="rect">
            <a:avLst/>
          </a:prstGeom>
          <a:noFill/>
          <a:ln w="9525">
            <a:noFill/>
            <a:miter lim="800000"/>
            <a:headEnd/>
            <a:tailEnd/>
          </a:ln>
          <a:effectLst/>
        </p:spPr>
      </p:pic>
      <p:pic>
        <p:nvPicPr>
          <p:cNvPr id="103428" name="Picture 4"/>
          <p:cNvPicPr>
            <a:picLocks noChangeAspect="1" noChangeArrowheads="1"/>
          </p:cNvPicPr>
          <p:nvPr/>
        </p:nvPicPr>
        <p:blipFill>
          <a:blip r:embed="rId4" cstate="print"/>
          <a:srcRect/>
          <a:stretch>
            <a:fillRect/>
          </a:stretch>
        </p:blipFill>
        <p:spPr bwMode="auto">
          <a:xfrm>
            <a:off x="2895600" y="4343400"/>
            <a:ext cx="1790700" cy="1790700"/>
          </a:xfrm>
          <a:prstGeom prst="rect">
            <a:avLst/>
          </a:prstGeom>
          <a:noFill/>
          <a:ln w="9525">
            <a:noFill/>
            <a:miter lim="800000"/>
            <a:headEnd/>
            <a:tailEnd/>
          </a:ln>
          <a:effectLst/>
        </p:spPr>
      </p:pic>
      <p:pic>
        <p:nvPicPr>
          <p:cNvPr id="103429" name="Picture 5"/>
          <p:cNvPicPr>
            <a:picLocks noChangeAspect="1" noChangeArrowheads="1"/>
          </p:cNvPicPr>
          <p:nvPr/>
        </p:nvPicPr>
        <p:blipFill>
          <a:blip r:embed="rId5" cstate="print"/>
          <a:srcRect/>
          <a:stretch>
            <a:fillRect/>
          </a:stretch>
        </p:blipFill>
        <p:spPr bwMode="auto">
          <a:xfrm>
            <a:off x="6629400" y="4495800"/>
            <a:ext cx="1533525" cy="1533525"/>
          </a:xfrm>
          <a:prstGeom prst="rect">
            <a:avLst/>
          </a:prstGeom>
          <a:noFill/>
          <a:ln w="9525">
            <a:noFill/>
            <a:miter lim="800000"/>
            <a:headEnd/>
            <a:tailEnd/>
          </a:ln>
          <a:effectLst/>
        </p:spPr>
      </p:pic>
    </p:spTree>
    <p:extLst>
      <p:ext uri="{BB962C8B-B14F-4D97-AF65-F5344CB8AC3E}">
        <p14:creationId xmlns:p14="http://schemas.microsoft.com/office/powerpoint/2010/main" val="4083526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p:cNvSpPr>
          <p:nvPr/>
        </p:nvSpPr>
        <p:spPr bwMode="auto">
          <a:xfrm>
            <a:off x="304800" y="990600"/>
            <a:ext cx="8483600" cy="5529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l" defTabSz="914400" rtl="0" eaLnBrk="0" fontAlgn="base" latinLnBrk="0" hangingPunct="1">
              <a:lnSpc>
                <a:spcPct val="80000"/>
              </a:lnSpc>
              <a:spcBef>
                <a:spcPts val="600"/>
              </a:spcBef>
              <a:spcAft>
                <a:spcPct val="0"/>
              </a:spcAft>
              <a:buClrTx/>
              <a:buSzTx/>
              <a:buFontTx/>
              <a:buNone/>
              <a:tabLst/>
              <a:defRPr/>
            </a:pPr>
            <a:r>
              <a:rPr kumimoji="0" lang="en-US" sz="2400" b="0" i="1" u="sng" strike="noStrike" kern="0" cap="none" spc="0" normalizeH="0" baseline="0" noProof="0" dirty="0" smtClean="0">
                <a:ln>
                  <a:noFill/>
                </a:ln>
                <a:solidFill>
                  <a:srgbClr val="003399"/>
                </a:solidFill>
                <a:effectLst/>
                <a:uLnTx/>
                <a:uFillTx/>
                <a:latin typeface="+mn-lt"/>
                <a:ea typeface="+mn-ea"/>
                <a:cs typeface="+mn-cs"/>
              </a:rPr>
              <a:t>Advantages of Masonry</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990000"/>
                </a:solidFill>
                <a:effectLst/>
                <a:uLnTx/>
                <a:uFillTx/>
                <a:latin typeface="+mn-lt"/>
                <a:ea typeface="+mn-ea"/>
                <a:cs typeface="+mn-cs"/>
              </a:rPr>
              <a:t>No formwork</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990000"/>
                </a:solidFill>
                <a:effectLst/>
                <a:uLnTx/>
                <a:uFillTx/>
                <a:latin typeface="+mn-lt"/>
                <a:ea typeface="+mn-ea"/>
                <a:cs typeface="+mn-cs"/>
              </a:rPr>
              <a:t>Plays a dual role – functional and structural</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strike="noStrike" kern="0" cap="none" spc="0" normalizeH="0" baseline="0" noProof="0" dirty="0" smtClean="0">
                <a:ln>
                  <a:noFill/>
                </a:ln>
                <a:solidFill>
                  <a:srgbClr val="C00000"/>
                </a:solidFill>
                <a:effectLst/>
                <a:uLnTx/>
                <a:uFillTx/>
                <a:latin typeface="+mn-lt"/>
                <a:ea typeface="+mn-ea"/>
                <a:cs typeface="+mn-cs"/>
              </a:rPr>
              <a:t>Economy</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990000"/>
                </a:solidFill>
                <a:effectLst/>
                <a:uLnTx/>
                <a:uFillTx/>
                <a:latin typeface="+mn-lt"/>
                <a:ea typeface="+mn-ea"/>
                <a:cs typeface="+mn-cs"/>
              </a:rPr>
              <a:t>Durable</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990000"/>
                </a:solidFill>
                <a:effectLst/>
                <a:uLnTx/>
                <a:uFillTx/>
                <a:latin typeface="+mn-lt"/>
                <a:ea typeface="+mn-ea"/>
                <a:cs typeface="+mn-cs"/>
              </a:rPr>
              <a:t>Aesthetic</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333399"/>
                </a:solidFill>
                <a:effectLst/>
                <a:uLnTx/>
                <a:uFillTx/>
                <a:latin typeface="+mn-lt"/>
                <a:ea typeface="+mn-ea"/>
                <a:cs typeface="+mn-cs"/>
              </a:rPr>
              <a:t>Can be made ductile</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333399"/>
                </a:solidFill>
                <a:effectLst/>
                <a:uLnTx/>
                <a:uFillTx/>
                <a:latin typeface="+mn-lt"/>
                <a:ea typeface="+mn-ea"/>
                <a:cs typeface="+mn-cs"/>
              </a:rPr>
              <a:t>Can be made light-weight</a:t>
            </a:r>
            <a:endParaRPr kumimoji="0" lang="en-US" sz="2800" b="0" i="0" u="none" strike="noStrike" kern="0" cap="none" spc="0" normalizeH="0" baseline="0" noProof="0" dirty="0" smtClean="0">
              <a:ln>
                <a:noFill/>
              </a:ln>
              <a:solidFill>
                <a:srgbClr val="990000"/>
              </a:solidFill>
              <a:effectLst/>
              <a:uLnTx/>
              <a:uFillTx/>
              <a:latin typeface="+mn-lt"/>
              <a:ea typeface="+mn-ea"/>
              <a:cs typeface="+mn-cs"/>
            </a:endParaRPr>
          </a:p>
          <a:p>
            <a:pPr marL="609600" marR="0" lvl="0" indent="-609600" algn="l" defTabSz="914400" rtl="0" eaLnBrk="0" fontAlgn="base" latinLnBrk="0" hangingPunct="1">
              <a:lnSpc>
                <a:spcPct val="80000"/>
              </a:lnSpc>
              <a:spcBef>
                <a:spcPts val="600"/>
              </a:spcBef>
              <a:spcAft>
                <a:spcPct val="0"/>
              </a:spcAft>
              <a:buClrTx/>
              <a:buSzTx/>
              <a:buFontTx/>
              <a:buNone/>
              <a:tabLst/>
              <a:defRPr/>
            </a:pPr>
            <a:r>
              <a:rPr kumimoji="0" lang="en-US" sz="2400" b="0" i="1" u="sng" strike="noStrike" kern="0" cap="none" spc="0" normalizeH="0" baseline="0" noProof="0" dirty="0" smtClean="0">
                <a:ln>
                  <a:noFill/>
                </a:ln>
                <a:solidFill>
                  <a:srgbClr val="003399"/>
                </a:solidFill>
                <a:effectLst/>
                <a:uLnTx/>
                <a:uFillTx/>
                <a:latin typeface="+mn-lt"/>
                <a:ea typeface="+mn-ea"/>
                <a:cs typeface="+mn-cs"/>
              </a:rPr>
              <a:t>Disadvantages of Masonry</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990000"/>
                </a:solidFill>
                <a:effectLst/>
                <a:uLnTx/>
                <a:uFillTx/>
                <a:latin typeface="+mn-lt"/>
                <a:ea typeface="+mn-ea"/>
                <a:cs typeface="+mn-cs"/>
              </a:rPr>
              <a:t>Structurally very complex</a:t>
            </a:r>
          </a:p>
          <a:p>
            <a:pPr marL="609600" marR="0" lvl="0" indent="-609600" algn="l" defTabSz="914400" rtl="0" eaLnBrk="0" fontAlgn="base" latinLnBrk="0" hangingPunct="1">
              <a:lnSpc>
                <a:spcPct val="80000"/>
              </a:lnSpc>
              <a:spcBef>
                <a:spcPts val="700"/>
              </a:spcBef>
              <a:spcAft>
                <a:spcPct val="0"/>
              </a:spcAft>
              <a:buClrTx/>
              <a:buSzTx/>
              <a:buFontTx/>
              <a:buChar char="•"/>
              <a:tabLst/>
              <a:defRPr/>
            </a:pPr>
            <a:r>
              <a:rPr kumimoji="0" lang="en-US" sz="2800" b="0" i="0" u="none" strike="noStrike" kern="0" cap="none" spc="0" normalizeH="0" baseline="0" noProof="0" dirty="0" smtClean="0">
                <a:ln>
                  <a:noFill/>
                </a:ln>
                <a:solidFill>
                  <a:srgbClr val="990000"/>
                </a:solidFill>
                <a:effectLst/>
                <a:uLnTx/>
                <a:uFillTx/>
                <a:latin typeface="+mn-lt"/>
                <a:ea typeface="+mn-ea"/>
                <a:cs typeface="+mn-cs"/>
              </a:rPr>
              <a:t>Too many variables!</a:t>
            </a:r>
          </a:p>
          <a:p>
            <a:pPr marL="609600" marR="0" lvl="0" indent="-609600" algn="l" defTabSz="914400" rtl="0" eaLnBrk="0" fontAlgn="base" latinLnBrk="0" hangingPunct="1">
              <a:lnSpc>
                <a:spcPct val="80000"/>
              </a:lnSpc>
              <a:spcBef>
                <a:spcPts val="600"/>
              </a:spcBef>
              <a:spcAft>
                <a:spcPct val="0"/>
              </a:spcAft>
              <a:buClrTx/>
              <a:buSzTx/>
              <a:buFontTx/>
              <a:buNone/>
              <a:tabLst/>
              <a:defRPr/>
            </a:pPr>
            <a:endParaRPr kumimoji="0" lang="en-US" sz="2400" b="0" i="1" u="none" strike="noStrike" kern="0" cap="none" spc="0" normalizeH="0" baseline="0" noProof="0" dirty="0" smtClean="0">
              <a:ln>
                <a:noFill/>
              </a:ln>
              <a:solidFill>
                <a:srgbClr val="003399"/>
              </a:solidFill>
              <a:effectLst/>
              <a:uLnTx/>
              <a:uFillTx/>
              <a:latin typeface="+mn-lt"/>
              <a:ea typeface="+mn-ea"/>
              <a:cs typeface="+mn-cs"/>
            </a:endParaRPr>
          </a:p>
        </p:txBody>
      </p:sp>
    </p:spTree>
    <p:extLst>
      <p:ext uri="{BB962C8B-B14F-4D97-AF65-F5344CB8AC3E}">
        <p14:creationId xmlns:p14="http://schemas.microsoft.com/office/powerpoint/2010/main" val="391751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69900" y="1163638"/>
            <a:ext cx="7607300" cy="415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defRPr/>
            </a:pPr>
            <a:r>
              <a:rPr lang="en-US" sz="2400" dirty="0">
                <a:solidFill>
                  <a:schemeClr val="accent6"/>
                </a:solidFill>
              </a:rPr>
              <a:t>Structural Walls have 3 functions</a:t>
            </a:r>
            <a:r>
              <a:rPr lang="en-US" sz="2400" dirty="0" smtClean="0"/>
              <a:t>:</a:t>
            </a:r>
          </a:p>
          <a:p>
            <a:pPr>
              <a:defRPr/>
            </a:pPr>
            <a:endParaRPr lang="en-US" sz="2400" dirty="0" smtClean="0"/>
          </a:p>
          <a:p>
            <a:pPr marL="342900" indent="-342900">
              <a:buAutoNum type="arabicPeriod"/>
              <a:defRPr/>
            </a:pPr>
            <a:r>
              <a:rPr lang="en-US" sz="2400" dirty="0" smtClean="0">
                <a:solidFill>
                  <a:srgbClr val="FF0000"/>
                </a:solidFill>
              </a:rPr>
              <a:t>Resist vertical compression</a:t>
            </a:r>
          </a:p>
          <a:p>
            <a:pPr marL="342900" indent="-342900">
              <a:buAutoNum type="arabicPeriod"/>
              <a:defRPr/>
            </a:pPr>
            <a:endParaRPr lang="en-US" sz="2400" dirty="0" smtClean="0"/>
          </a:p>
          <a:p>
            <a:pPr marL="342900" indent="-342900">
              <a:buAutoNum type="arabicPeriod"/>
              <a:defRPr/>
            </a:pPr>
            <a:r>
              <a:rPr lang="en-US" sz="2400" dirty="0" smtClean="0">
                <a:solidFill>
                  <a:srgbClr val="0000FF"/>
                </a:solidFill>
              </a:rPr>
              <a:t>Resist out-of-plane bending from eccentric vertical loads (gravity loads), and/or transverse loads such as wind loads and earthquake loads</a:t>
            </a:r>
          </a:p>
          <a:p>
            <a:pPr marL="342900" indent="-342900">
              <a:buAutoNum type="arabicPeriod"/>
              <a:defRPr/>
            </a:pPr>
            <a:endParaRPr lang="en-US" sz="2400" dirty="0" smtClean="0"/>
          </a:p>
          <a:p>
            <a:pPr marL="342900" indent="-342900">
              <a:buAutoNum type="arabicPeriod"/>
              <a:defRPr/>
            </a:pPr>
            <a:r>
              <a:rPr lang="en-US" sz="2400" dirty="0" smtClean="0">
                <a:solidFill>
                  <a:srgbClr val="FF0000"/>
                </a:solidFill>
              </a:rPr>
              <a:t>Resist in-plane forces (in-plane shear and in-plane bending) attracted by the masonry building as a whole</a:t>
            </a:r>
          </a:p>
        </p:txBody>
      </p:sp>
    </p:spTree>
    <p:extLst>
      <p:ext uri="{BB962C8B-B14F-4D97-AF65-F5344CB8AC3E}">
        <p14:creationId xmlns:p14="http://schemas.microsoft.com/office/powerpoint/2010/main" val="3148628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58788" y="1200149"/>
            <a:ext cx="8315325" cy="4400550"/>
            <a:chOff x="654050" y="1858963"/>
            <a:chExt cx="8315325" cy="4400550"/>
          </a:xfrm>
        </p:grpSpPr>
        <p:sp>
          <p:nvSpPr>
            <p:cNvPr id="7" name="AutoShape 2"/>
            <p:cNvSpPr>
              <a:spLocks/>
            </p:cNvSpPr>
            <p:nvPr/>
          </p:nvSpPr>
          <p:spPr bwMode="auto">
            <a:xfrm flipH="1" flipV="1">
              <a:off x="977900" y="4064000"/>
              <a:ext cx="763588" cy="1111250"/>
            </a:xfrm>
            <a:custGeom>
              <a:avLst/>
              <a:gdLst>
                <a:gd name="T0" fmla="*/ 381794 w 21600"/>
                <a:gd name="T1" fmla="*/ 0 h 21600"/>
                <a:gd name="T2" fmla="*/ 763588 w 21600"/>
                <a:gd name="T3" fmla="*/ 555626 h 21600"/>
                <a:gd name="T4" fmla="*/ 381794 w 21600"/>
                <a:gd name="T5" fmla="*/ 1111252 h 21600"/>
                <a:gd name="T6" fmla="*/ 0 w 21600"/>
                <a:gd name="T7" fmla="*/ 555626 h 21600"/>
                <a:gd name="T8" fmla="*/ 0 w 21600"/>
                <a:gd name="T9" fmla="*/ 728642 h 21600"/>
                <a:gd name="T10" fmla="*/ 763588 w 21600"/>
                <a:gd name="T11" fmla="*/ 728642 h 21600"/>
                <a:gd name="T12" fmla="*/ 17694720 60000 65536"/>
                <a:gd name="T13" fmla="*/ 0 60000 65536"/>
                <a:gd name="T14" fmla="*/ 5898240 60000 65536"/>
                <a:gd name="T15" fmla="*/ 11796480 60000 65536"/>
                <a:gd name="T16" fmla="*/ 11796480 60000 65536"/>
                <a:gd name="T17" fmla="*/ 0 60000 65536"/>
                <a:gd name="T18" fmla="*/ 5389 w 21600"/>
                <a:gd name="T19" fmla="*/ 0 h 21600"/>
                <a:gd name="T20" fmla="*/ 16211 w 21600"/>
                <a:gd name="T21" fmla="*/ 1787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389" y="0"/>
                  </a:moveTo>
                  <a:lnTo>
                    <a:pt x="5389" y="14163"/>
                  </a:lnTo>
                  <a:lnTo>
                    <a:pt x="0" y="14163"/>
                  </a:lnTo>
                  <a:lnTo>
                    <a:pt x="10800" y="21600"/>
                  </a:lnTo>
                  <a:lnTo>
                    <a:pt x="21600" y="14163"/>
                  </a:lnTo>
                  <a:lnTo>
                    <a:pt x="16211" y="14163"/>
                  </a:lnTo>
                  <a:lnTo>
                    <a:pt x="16211" y="0"/>
                  </a:lnTo>
                  <a:lnTo>
                    <a:pt x="5389" y="0"/>
                  </a:lnTo>
                  <a:close/>
                </a:path>
              </a:pathLst>
            </a:custGeom>
            <a:solidFill>
              <a:srgbClr val="333399"/>
            </a:solidFill>
            <a:ln w="9528">
              <a:solidFill>
                <a:srgbClr val="000000"/>
              </a:solidFill>
              <a:prstDash val="solid"/>
              <a:miter lim="800000"/>
              <a:headEnd/>
              <a:tailEnd/>
            </a:ln>
          </p:spPr>
          <p:txBody>
            <a:bodyPr wrap="none" anchor="ctr"/>
            <a:lstStyle/>
            <a:p>
              <a:endParaRPr lang="en-US"/>
            </a:p>
          </p:txBody>
        </p:sp>
        <p:sp>
          <p:nvSpPr>
            <p:cNvPr id="8" name="AutoShape 4"/>
            <p:cNvSpPr>
              <a:spLocks/>
            </p:cNvSpPr>
            <p:nvPr/>
          </p:nvSpPr>
          <p:spPr bwMode="auto">
            <a:xfrm>
              <a:off x="654050" y="3205163"/>
              <a:ext cx="1371600" cy="1219200"/>
            </a:xfrm>
            <a:custGeom>
              <a:avLst/>
              <a:gdLst>
                <a:gd name="T0" fmla="*/ 685800 w 1371600"/>
                <a:gd name="T1" fmla="*/ 0 h 1219196"/>
                <a:gd name="T2" fmla="*/ 1371600 w 1371600"/>
                <a:gd name="T3" fmla="*/ 609598 h 1219196"/>
                <a:gd name="T4" fmla="*/ 685800 w 1371600"/>
                <a:gd name="T5" fmla="*/ 1219196 h 1219196"/>
                <a:gd name="T6" fmla="*/ 0 w 1371600"/>
                <a:gd name="T7" fmla="*/ 609598 h 1219196"/>
                <a:gd name="T8" fmla="*/ 1050937 w 1371600"/>
                <a:gd name="T9" fmla="*/ 0 h 1219196"/>
                <a:gd name="T10" fmla="*/ 320663 w 1371600"/>
                <a:gd name="T11" fmla="*/ 730274 h 1219196"/>
                <a:gd name="T12" fmla="*/ 0 w 1371600"/>
                <a:gd name="T13" fmla="*/ 974735 h 1219196"/>
                <a:gd name="T14" fmla="*/ 320663 w 1371600"/>
                <a:gd name="T15" fmla="*/ 1219196 h 1219196"/>
                <a:gd name="T16" fmla="*/ 641326 w 1371600"/>
                <a:gd name="T17" fmla="*/ 974735 h 1219196"/>
                <a:gd name="T18" fmla="*/ 1371600 w 1371600"/>
                <a:gd name="T19" fmla="*/ 244461 h 1219196"/>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371600"/>
                <a:gd name="T31" fmla="*/ 730274 h 1219196"/>
                <a:gd name="T32" fmla="*/ 641326 w 1371600"/>
                <a:gd name="T33" fmla="*/ 1219196 h 1219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600" h="1219196" stroke="0">
                  <a:moveTo>
                    <a:pt x="0" y="730274"/>
                  </a:moveTo>
                  <a:lnTo>
                    <a:pt x="641326" y="730274"/>
                  </a:lnTo>
                  <a:lnTo>
                    <a:pt x="641326" y="1219196"/>
                  </a:lnTo>
                  <a:lnTo>
                    <a:pt x="0" y="1219196"/>
                  </a:lnTo>
                  <a:lnTo>
                    <a:pt x="0" y="730274"/>
                  </a:lnTo>
                  <a:close/>
                </a:path>
                <a:path w="1371600" h="1219196" stroke="0">
                  <a:moveTo>
                    <a:pt x="641326" y="730274"/>
                  </a:moveTo>
                  <a:lnTo>
                    <a:pt x="1371600" y="0"/>
                  </a:lnTo>
                  <a:lnTo>
                    <a:pt x="1371600" y="488922"/>
                  </a:lnTo>
                  <a:lnTo>
                    <a:pt x="641326" y="1219196"/>
                  </a:lnTo>
                  <a:lnTo>
                    <a:pt x="641326" y="730274"/>
                  </a:lnTo>
                  <a:close/>
                </a:path>
                <a:path w="1371600" h="1219196" stroke="0">
                  <a:moveTo>
                    <a:pt x="0" y="730274"/>
                  </a:moveTo>
                  <a:lnTo>
                    <a:pt x="730274" y="0"/>
                  </a:lnTo>
                  <a:lnTo>
                    <a:pt x="1371600" y="0"/>
                  </a:lnTo>
                  <a:lnTo>
                    <a:pt x="641326" y="730274"/>
                  </a:lnTo>
                  <a:lnTo>
                    <a:pt x="0" y="730274"/>
                  </a:lnTo>
                  <a:close/>
                </a:path>
                <a:path w="1371600" h="1219196" fill="none">
                  <a:moveTo>
                    <a:pt x="0" y="730274"/>
                  </a:moveTo>
                  <a:lnTo>
                    <a:pt x="730274" y="0"/>
                  </a:lnTo>
                  <a:lnTo>
                    <a:pt x="1371600" y="0"/>
                  </a:lnTo>
                  <a:lnTo>
                    <a:pt x="1371600" y="488922"/>
                  </a:lnTo>
                  <a:lnTo>
                    <a:pt x="641326" y="1219196"/>
                  </a:lnTo>
                  <a:lnTo>
                    <a:pt x="0" y="1219196"/>
                  </a:lnTo>
                  <a:lnTo>
                    <a:pt x="0" y="730274"/>
                  </a:lnTo>
                  <a:close/>
                  <a:moveTo>
                    <a:pt x="0" y="730274"/>
                  </a:moveTo>
                  <a:lnTo>
                    <a:pt x="641326" y="730274"/>
                  </a:lnTo>
                  <a:lnTo>
                    <a:pt x="1371600" y="0"/>
                  </a:lnTo>
                  <a:moveTo>
                    <a:pt x="641326" y="730274"/>
                  </a:moveTo>
                  <a:lnTo>
                    <a:pt x="641326" y="1219196"/>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9" name="AutoShape 5"/>
            <p:cNvSpPr>
              <a:spLocks/>
            </p:cNvSpPr>
            <p:nvPr/>
          </p:nvSpPr>
          <p:spPr bwMode="auto">
            <a:xfrm>
              <a:off x="655638" y="3079750"/>
              <a:ext cx="1385887" cy="854075"/>
            </a:xfrm>
            <a:custGeom>
              <a:avLst/>
              <a:gdLst>
                <a:gd name="T0" fmla="*/ 692941 w 1385882"/>
                <a:gd name="T1" fmla="*/ 0 h 854077"/>
                <a:gd name="T2" fmla="*/ 1385882 w 1385882"/>
                <a:gd name="T3" fmla="*/ 427039 h 854077"/>
                <a:gd name="T4" fmla="*/ 692941 w 1385882"/>
                <a:gd name="T5" fmla="*/ 854077 h 854077"/>
                <a:gd name="T6" fmla="*/ 0 w 1385882"/>
                <a:gd name="T7" fmla="*/ 427039 h 854077"/>
                <a:gd name="T8" fmla="*/ 1075576 w 1385882"/>
                <a:gd name="T9" fmla="*/ 0 h 854077"/>
                <a:gd name="T10" fmla="*/ 310306 w 1385882"/>
                <a:gd name="T11" fmla="*/ 765270 h 854077"/>
                <a:gd name="T12" fmla="*/ 0 w 1385882"/>
                <a:gd name="T13" fmla="*/ 809674 h 854077"/>
                <a:gd name="T14" fmla="*/ 310306 w 1385882"/>
                <a:gd name="T15" fmla="*/ 854077 h 854077"/>
                <a:gd name="T16" fmla="*/ 620612 w 1385882"/>
                <a:gd name="T17" fmla="*/ 809674 h 854077"/>
                <a:gd name="T18" fmla="*/ 1385882 w 1385882"/>
                <a:gd name="T19" fmla="*/ 44403 h 854077"/>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385882"/>
                <a:gd name="T31" fmla="*/ 765270 h 854077"/>
                <a:gd name="T32" fmla="*/ 620612 w 1385882"/>
                <a:gd name="T33" fmla="*/ 854077 h 8540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5882" h="854077" stroke="0">
                  <a:moveTo>
                    <a:pt x="0" y="765270"/>
                  </a:moveTo>
                  <a:lnTo>
                    <a:pt x="620612" y="765270"/>
                  </a:lnTo>
                  <a:lnTo>
                    <a:pt x="620612" y="854077"/>
                  </a:lnTo>
                  <a:lnTo>
                    <a:pt x="0" y="854077"/>
                  </a:lnTo>
                  <a:lnTo>
                    <a:pt x="0" y="765270"/>
                  </a:lnTo>
                  <a:close/>
                </a:path>
                <a:path w="1385882" h="854077" stroke="0">
                  <a:moveTo>
                    <a:pt x="620612" y="765270"/>
                  </a:moveTo>
                  <a:lnTo>
                    <a:pt x="1385882" y="0"/>
                  </a:lnTo>
                  <a:lnTo>
                    <a:pt x="1385882" y="88807"/>
                  </a:lnTo>
                  <a:lnTo>
                    <a:pt x="620612" y="854077"/>
                  </a:lnTo>
                  <a:lnTo>
                    <a:pt x="620612" y="765270"/>
                  </a:lnTo>
                  <a:close/>
                </a:path>
                <a:path w="1385882" h="854077" stroke="0">
                  <a:moveTo>
                    <a:pt x="0" y="765270"/>
                  </a:moveTo>
                  <a:lnTo>
                    <a:pt x="765270" y="0"/>
                  </a:lnTo>
                  <a:lnTo>
                    <a:pt x="1385882" y="0"/>
                  </a:lnTo>
                  <a:lnTo>
                    <a:pt x="620612" y="765270"/>
                  </a:lnTo>
                  <a:lnTo>
                    <a:pt x="0" y="765270"/>
                  </a:lnTo>
                  <a:close/>
                </a:path>
                <a:path w="1385882" h="854077" fill="none">
                  <a:moveTo>
                    <a:pt x="0" y="765270"/>
                  </a:moveTo>
                  <a:lnTo>
                    <a:pt x="765270" y="0"/>
                  </a:lnTo>
                  <a:lnTo>
                    <a:pt x="1385882" y="0"/>
                  </a:lnTo>
                  <a:lnTo>
                    <a:pt x="1385882" y="88807"/>
                  </a:lnTo>
                  <a:lnTo>
                    <a:pt x="620612" y="854077"/>
                  </a:lnTo>
                  <a:lnTo>
                    <a:pt x="0" y="854077"/>
                  </a:lnTo>
                  <a:lnTo>
                    <a:pt x="0" y="765270"/>
                  </a:lnTo>
                  <a:close/>
                  <a:moveTo>
                    <a:pt x="0" y="765270"/>
                  </a:moveTo>
                  <a:lnTo>
                    <a:pt x="620612" y="765270"/>
                  </a:lnTo>
                  <a:lnTo>
                    <a:pt x="1385882" y="0"/>
                  </a:lnTo>
                  <a:moveTo>
                    <a:pt x="620612" y="765270"/>
                  </a:moveTo>
                  <a:lnTo>
                    <a:pt x="620612" y="854077"/>
                  </a:lnTo>
                </a:path>
              </a:pathLst>
            </a:custGeom>
            <a:solidFill>
              <a:srgbClr val="808080"/>
            </a:solidFill>
            <a:ln w="9528">
              <a:solidFill>
                <a:srgbClr val="000000"/>
              </a:solidFill>
              <a:prstDash val="solid"/>
              <a:miter lim="800000"/>
              <a:headEnd/>
              <a:tailEnd/>
            </a:ln>
          </p:spPr>
          <p:txBody>
            <a:bodyPr wrap="none" anchor="ctr"/>
            <a:lstStyle/>
            <a:p>
              <a:endParaRPr lang="en-US"/>
            </a:p>
          </p:txBody>
        </p:sp>
        <p:sp>
          <p:nvSpPr>
            <p:cNvPr id="10" name="AutoShape 6"/>
            <p:cNvSpPr>
              <a:spLocks/>
            </p:cNvSpPr>
            <p:nvPr/>
          </p:nvSpPr>
          <p:spPr bwMode="auto">
            <a:xfrm>
              <a:off x="654050" y="2617788"/>
              <a:ext cx="1371600" cy="1219200"/>
            </a:xfrm>
            <a:custGeom>
              <a:avLst/>
              <a:gdLst>
                <a:gd name="T0" fmla="*/ 685800 w 1371600"/>
                <a:gd name="T1" fmla="*/ 0 h 1219196"/>
                <a:gd name="T2" fmla="*/ 1371600 w 1371600"/>
                <a:gd name="T3" fmla="*/ 609598 h 1219196"/>
                <a:gd name="T4" fmla="*/ 685800 w 1371600"/>
                <a:gd name="T5" fmla="*/ 1219196 h 1219196"/>
                <a:gd name="T6" fmla="*/ 0 w 1371600"/>
                <a:gd name="T7" fmla="*/ 609598 h 1219196"/>
                <a:gd name="T8" fmla="*/ 1050937 w 1371600"/>
                <a:gd name="T9" fmla="*/ 0 h 1219196"/>
                <a:gd name="T10" fmla="*/ 320663 w 1371600"/>
                <a:gd name="T11" fmla="*/ 730274 h 1219196"/>
                <a:gd name="T12" fmla="*/ 0 w 1371600"/>
                <a:gd name="T13" fmla="*/ 974735 h 1219196"/>
                <a:gd name="T14" fmla="*/ 320663 w 1371600"/>
                <a:gd name="T15" fmla="*/ 1219196 h 1219196"/>
                <a:gd name="T16" fmla="*/ 641326 w 1371600"/>
                <a:gd name="T17" fmla="*/ 974735 h 1219196"/>
                <a:gd name="T18" fmla="*/ 1371600 w 1371600"/>
                <a:gd name="T19" fmla="*/ 244461 h 1219196"/>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371600"/>
                <a:gd name="T31" fmla="*/ 730274 h 1219196"/>
                <a:gd name="T32" fmla="*/ 641326 w 1371600"/>
                <a:gd name="T33" fmla="*/ 1219196 h 1219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600" h="1219196" stroke="0">
                  <a:moveTo>
                    <a:pt x="0" y="730274"/>
                  </a:moveTo>
                  <a:lnTo>
                    <a:pt x="641326" y="730274"/>
                  </a:lnTo>
                  <a:lnTo>
                    <a:pt x="641326" y="1219196"/>
                  </a:lnTo>
                  <a:lnTo>
                    <a:pt x="0" y="1219196"/>
                  </a:lnTo>
                  <a:lnTo>
                    <a:pt x="0" y="730274"/>
                  </a:lnTo>
                  <a:close/>
                </a:path>
                <a:path w="1371600" h="1219196" stroke="0">
                  <a:moveTo>
                    <a:pt x="641326" y="730274"/>
                  </a:moveTo>
                  <a:lnTo>
                    <a:pt x="1371600" y="0"/>
                  </a:lnTo>
                  <a:lnTo>
                    <a:pt x="1371600" y="488922"/>
                  </a:lnTo>
                  <a:lnTo>
                    <a:pt x="641326" y="1219196"/>
                  </a:lnTo>
                  <a:lnTo>
                    <a:pt x="641326" y="730274"/>
                  </a:lnTo>
                  <a:close/>
                </a:path>
                <a:path w="1371600" h="1219196" stroke="0">
                  <a:moveTo>
                    <a:pt x="0" y="730274"/>
                  </a:moveTo>
                  <a:lnTo>
                    <a:pt x="730274" y="0"/>
                  </a:lnTo>
                  <a:lnTo>
                    <a:pt x="1371600" y="0"/>
                  </a:lnTo>
                  <a:lnTo>
                    <a:pt x="641326" y="730274"/>
                  </a:lnTo>
                  <a:lnTo>
                    <a:pt x="0" y="730274"/>
                  </a:lnTo>
                  <a:close/>
                </a:path>
                <a:path w="1371600" h="1219196" fill="none">
                  <a:moveTo>
                    <a:pt x="0" y="730274"/>
                  </a:moveTo>
                  <a:lnTo>
                    <a:pt x="730274" y="0"/>
                  </a:lnTo>
                  <a:lnTo>
                    <a:pt x="1371600" y="0"/>
                  </a:lnTo>
                  <a:lnTo>
                    <a:pt x="1371600" y="488922"/>
                  </a:lnTo>
                  <a:lnTo>
                    <a:pt x="641326" y="1219196"/>
                  </a:lnTo>
                  <a:lnTo>
                    <a:pt x="0" y="1219196"/>
                  </a:lnTo>
                  <a:lnTo>
                    <a:pt x="0" y="730274"/>
                  </a:lnTo>
                  <a:close/>
                  <a:moveTo>
                    <a:pt x="0" y="730274"/>
                  </a:moveTo>
                  <a:lnTo>
                    <a:pt x="641326" y="730274"/>
                  </a:lnTo>
                  <a:lnTo>
                    <a:pt x="1371600" y="0"/>
                  </a:lnTo>
                  <a:moveTo>
                    <a:pt x="641326" y="730274"/>
                  </a:moveTo>
                  <a:lnTo>
                    <a:pt x="641326" y="1219196"/>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11" name="AutoShape 7"/>
            <p:cNvSpPr>
              <a:spLocks/>
            </p:cNvSpPr>
            <p:nvPr/>
          </p:nvSpPr>
          <p:spPr bwMode="auto">
            <a:xfrm>
              <a:off x="977900" y="1865313"/>
              <a:ext cx="763588" cy="1111250"/>
            </a:xfrm>
            <a:custGeom>
              <a:avLst/>
              <a:gdLst>
                <a:gd name="T0" fmla="*/ 381794 w 21600"/>
                <a:gd name="T1" fmla="*/ 0 h 21600"/>
                <a:gd name="T2" fmla="*/ 763588 w 21600"/>
                <a:gd name="T3" fmla="*/ 555626 h 21600"/>
                <a:gd name="T4" fmla="*/ 381794 w 21600"/>
                <a:gd name="T5" fmla="*/ 1111252 h 21600"/>
                <a:gd name="T6" fmla="*/ 0 w 21600"/>
                <a:gd name="T7" fmla="*/ 555626 h 21600"/>
                <a:gd name="T8" fmla="*/ 0 w 21600"/>
                <a:gd name="T9" fmla="*/ 728642 h 21600"/>
                <a:gd name="T10" fmla="*/ 763588 w 21600"/>
                <a:gd name="T11" fmla="*/ 728642 h 21600"/>
                <a:gd name="T12" fmla="*/ 17694720 60000 65536"/>
                <a:gd name="T13" fmla="*/ 0 60000 65536"/>
                <a:gd name="T14" fmla="*/ 5898240 60000 65536"/>
                <a:gd name="T15" fmla="*/ 11796480 60000 65536"/>
                <a:gd name="T16" fmla="*/ 11796480 60000 65536"/>
                <a:gd name="T17" fmla="*/ 0 60000 65536"/>
                <a:gd name="T18" fmla="*/ 5389 w 21600"/>
                <a:gd name="T19" fmla="*/ 0 h 21600"/>
                <a:gd name="T20" fmla="*/ 16211 w 21600"/>
                <a:gd name="T21" fmla="*/ 1787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389" y="0"/>
                  </a:moveTo>
                  <a:lnTo>
                    <a:pt x="5389" y="14163"/>
                  </a:lnTo>
                  <a:lnTo>
                    <a:pt x="0" y="14163"/>
                  </a:lnTo>
                  <a:lnTo>
                    <a:pt x="10800" y="21600"/>
                  </a:lnTo>
                  <a:lnTo>
                    <a:pt x="21600" y="14163"/>
                  </a:lnTo>
                  <a:lnTo>
                    <a:pt x="16211" y="14163"/>
                  </a:lnTo>
                  <a:lnTo>
                    <a:pt x="16211" y="0"/>
                  </a:lnTo>
                  <a:lnTo>
                    <a:pt x="5389" y="0"/>
                  </a:lnTo>
                  <a:close/>
                </a:path>
              </a:pathLst>
            </a:custGeom>
            <a:solidFill>
              <a:srgbClr val="333399"/>
            </a:solidFill>
            <a:ln w="9528">
              <a:solidFill>
                <a:srgbClr val="000000"/>
              </a:solidFill>
              <a:prstDash val="solid"/>
              <a:miter lim="800000"/>
              <a:headEnd/>
              <a:tailEnd/>
            </a:ln>
          </p:spPr>
          <p:txBody>
            <a:bodyPr wrap="none" anchor="ctr"/>
            <a:lstStyle/>
            <a:p>
              <a:endParaRPr lang="en-US"/>
            </a:p>
          </p:txBody>
        </p:sp>
        <p:sp>
          <p:nvSpPr>
            <p:cNvPr id="12" name="Text Box 8" descr="Horizontal brick"/>
            <p:cNvSpPr txBox="1">
              <a:spLocks noChangeArrowheads="1"/>
            </p:cNvSpPr>
            <p:nvPr/>
          </p:nvSpPr>
          <p:spPr bwMode="auto">
            <a:xfrm>
              <a:off x="2441575" y="1858963"/>
              <a:ext cx="65278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7338" indent="-287338"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Masonry </a:t>
              </a:r>
              <a:r>
                <a:rPr lang="en-US" sz="2800" dirty="0" smtClean="0">
                  <a:solidFill>
                    <a:srgbClr val="000000"/>
                  </a:solidFill>
                  <a:latin typeface="Arial" charset="0"/>
                </a:rPr>
                <a:t>is</a:t>
              </a:r>
              <a:endParaRPr lang="en-US" sz="2800" dirty="0">
                <a:solidFill>
                  <a:srgbClr val="000000"/>
                </a:solidFill>
                <a:latin typeface="Arial" charset="0"/>
              </a:endParaRPr>
            </a:p>
            <a:p>
              <a:pPr eaLnBrk="1" hangingPunct="1">
                <a:spcBef>
                  <a:spcPts val="1700"/>
                </a:spcBef>
                <a:buSzPct val="100000"/>
                <a:buFontTx/>
                <a:buChar char="•"/>
              </a:pPr>
              <a:r>
                <a:rPr lang="en-US" sz="2800" dirty="0">
                  <a:solidFill>
                    <a:srgbClr val="000000"/>
                  </a:solidFill>
                  <a:latin typeface="Arial" charset="0"/>
                </a:rPr>
                <a:t>Weaker than the brick</a:t>
              </a:r>
            </a:p>
            <a:p>
              <a:pPr eaLnBrk="1" hangingPunct="1">
                <a:spcBef>
                  <a:spcPts val="1700"/>
                </a:spcBef>
                <a:buSzPct val="100000"/>
                <a:buFontTx/>
                <a:buChar char="•"/>
              </a:pPr>
              <a:r>
                <a:rPr lang="en-US" sz="2800" dirty="0">
                  <a:solidFill>
                    <a:srgbClr val="000000"/>
                  </a:solidFill>
                  <a:latin typeface="Arial" charset="0"/>
                </a:rPr>
                <a:t>Weaker than the mortar (?)</a:t>
              </a:r>
            </a:p>
            <a:p>
              <a:pPr eaLnBrk="1" hangingPunct="1">
                <a:spcBef>
                  <a:spcPts val="1700"/>
                </a:spcBef>
              </a:pPr>
              <a:r>
                <a:rPr lang="en-US" sz="2800" u="sng" dirty="0" smtClean="0">
                  <a:solidFill>
                    <a:srgbClr val="000000"/>
                  </a:solidFill>
                  <a:latin typeface="Arial" charset="0"/>
                </a:rPr>
                <a:t>Example</a:t>
              </a:r>
              <a:endParaRPr lang="en-US" sz="2800" u="sng" dirty="0">
                <a:solidFill>
                  <a:srgbClr val="000000"/>
                </a:solidFill>
                <a:latin typeface="Arial" charset="0"/>
              </a:endParaRPr>
            </a:p>
            <a:p>
              <a:pPr eaLnBrk="1" hangingPunct="1">
                <a:spcBef>
                  <a:spcPts val="1700"/>
                </a:spcBef>
                <a:buSzPct val="100000"/>
                <a:buFontTx/>
                <a:buChar char="•"/>
              </a:pPr>
              <a:r>
                <a:rPr lang="en-US" sz="2800" dirty="0">
                  <a:solidFill>
                    <a:srgbClr val="000000"/>
                  </a:solidFill>
                  <a:latin typeface="Arial" charset="0"/>
                </a:rPr>
                <a:t>Block strength 40.0 N/mm</a:t>
              </a:r>
              <a:r>
                <a:rPr lang="en-US" sz="2800" baseline="30000" dirty="0">
                  <a:solidFill>
                    <a:srgbClr val="000000"/>
                  </a:solidFill>
                  <a:latin typeface="Arial" charset="0"/>
                </a:rPr>
                <a:t>2</a:t>
              </a:r>
              <a:endParaRPr lang="en-US" sz="2800" dirty="0">
                <a:solidFill>
                  <a:srgbClr val="000000"/>
                </a:solidFill>
                <a:latin typeface="Arial" charset="0"/>
              </a:endParaRPr>
            </a:p>
            <a:p>
              <a:pPr eaLnBrk="1" hangingPunct="1">
                <a:spcBef>
                  <a:spcPts val="1700"/>
                </a:spcBef>
                <a:buSzPct val="100000"/>
                <a:buFontTx/>
                <a:buChar char="•"/>
              </a:pPr>
              <a:r>
                <a:rPr lang="en-US" sz="2800" dirty="0">
                  <a:solidFill>
                    <a:srgbClr val="000000"/>
                  </a:solidFill>
                  <a:latin typeface="Arial" charset="0"/>
                </a:rPr>
                <a:t>Mortar type H1, strength 8.0 N/mm</a:t>
              </a:r>
              <a:r>
                <a:rPr lang="en-US" sz="2800" baseline="30000" dirty="0">
                  <a:solidFill>
                    <a:srgbClr val="000000"/>
                  </a:solidFill>
                  <a:latin typeface="Arial" charset="0"/>
                </a:rPr>
                <a:t>2</a:t>
              </a:r>
              <a:endParaRPr lang="en-US" sz="2800" dirty="0">
                <a:solidFill>
                  <a:srgbClr val="000000"/>
                </a:solidFill>
                <a:latin typeface="Arial" charset="0"/>
              </a:endParaRPr>
            </a:p>
            <a:p>
              <a:pPr eaLnBrk="1" hangingPunct="1">
                <a:spcBef>
                  <a:spcPts val="1700"/>
                </a:spcBef>
                <a:buSzPct val="100000"/>
                <a:buFontTx/>
                <a:buChar char="•"/>
              </a:pPr>
              <a:r>
                <a:rPr lang="en-US" sz="2800" u="sng" dirty="0">
                  <a:solidFill>
                    <a:srgbClr val="FF0000"/>
                  </a:solidFill>
                  <a:latin typeface="Arial" charset="0"/>
                </a:rPr>
                <a:t>Masonry strength is only 3.05 N/mm</a:t>
              </a:r>
              <a:r>
                <a:rPr lang="en-US" sz="2800" u="sng" baseline="30000" dirty="0">
                  <a:solidFill>
                    <a:srgbClr val="FF0000"/>
                  </a:solidFill>
                  <a:latin typeface="Arial" charset="0"/>
                </a:rPr>
                <a:t>2</a:t>
              </a:r>
              <a:endParaRPr lang="en-US" sz="2800" u="sng" dirty="0">
                <a:solidFill>
                  <a:srgbClr val="FF0000"/>
                </a:solidFill>
                <a:latin typeface="Arial" charset="0"/>
              </a:endParaRPr>
            </a:p>
          </p:txBody>
        </p:sp>
      </p:grpSp>
    </p:spTree>
    <p:extLst>
      <p:ext uri="{BB962C8B-B14F-4D97-AF65-F5344CB8AC3E}">
        <p14:creationId xmlns:p14="http://schemas.microsoft.com/office/powerpoint/2010/main" val="42723594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p:cNvPicPr>
          <p:nvPr/>
        </p:nvPicPr>
        <p:blipFill>
          <a:blip r:embed="rId2" cstate="print">
            <a:extLst>
              <a:ext uri="{28A0092B-C50C-407E-A947-70E740481C1C}">
                <a14:useLocalDpi xmlns:a14="http://schemas.microsoft.com/office/drawing/2010/main" val="0"/>
              </a:ext>
            </a:extLst>
          </a:blip>
          <a:srcRect l="18524" r="18958" b="4309"/>
          <a:stretch>
            <a:fillRect/>
          </a:stretch>
        </p:blipFill>
        <p:spPr bwMode="auto">
          <a:xfrm>
            <a:off x="457200" y="3124200"/>
            <a:ext cx="1752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3" cstate="print">
            <a:extLst>
              <a:ext uri="{28A0092B-C50C-407E-A947-70E740481C1C}">
                <a14:useLocalDpi xmlns:a14="http://schemas.microsoft.com/office/drawing/2010/main" val="0"/>
              </a:ext>
            </a:extLst>
          </a:blip>
          <a:srcRect l="27786" t="4546" r="28220" b="11363"/>
          <a:stretch>
            <a:fillRect/>
          </a:stretch>
        </p:blipFill>
        <p:spPr bwMode="auto">
          <a:xfrm>
            <a:off x="2438400" y="2667000"/>
            <a:ext cx="1524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p:nvPicPr>
        <p:blipFill>
          <a:blip r:embed="rId4" cstate="print">
            <a:extLst>
              <a:ext uri="{28A0092B-C50C-407E-A947-70E740481C1C}">
                <a14:useLocalDpi xmlns:a14="http://schemas.microsoft.com/office/drawing/2010/main" val="0"/>
              </a:ext>
            </a:extLst>
          </a:blip>
          <a:srcRect l="24553" t="13998" r="51923" b="18307"/>
          <a:stretch>
            <a:fillRect/>
          </a:stretch>
        </p:blipFill>
        <p:spPr bwMode="auto">
          <a:xfrm>
            <a:off x="4191000" y="2362200"/>
            <a:ext cx="1447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p:cNvPicPr>
          <p:nvPr/>
        </p:nvPicPr>
        <p:blipFill>
          <a:blip r:embed="rId5" cstate="print">
            <a:extLst>
              <a:ext uri="{28A0092B-C50C-407E-A947-70E740481C1C}">
                <a14:useLocalDpi xmlns:a14="http://schemas.microsoft.com/office/drawing/2010/main" val="0"/>
              </a:ext>
            </a:extLst>
          </a:blip>
          <a:srcRect l="23822" t="5295" r="26550" b="9984"/>
          <a:stretch>
            <a:fillRect/>
          </a:stretch>
        </p:blipFill>
        <p:spPr bwMode="auto">
          <a:xfrm>
            <a:off x="5943600" y="3048000"/>
            <a:ext cx="1905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85800" y="1143000"/>
            <a:ext cx="5638800" cy="461665"/>
          </a:xfrm>
          <a:prstGeom prst="rect">
            <a:avLst/>
          </a:prstGeom>
          <a:solidFill>
            <a:srgbClr val="FFFF00"/>
          </a:solidFill>
          <a:ln w="9525">
            <a:noFill/>
            <a:miter lim="800000"/>
            <a:headEnd/>
            <a:tailEnd/>
          </a:ln>
        </p:spPr>
        <p:txBody>
          <a:bodyPr wrap="square">
            <a:spAutoFit/>
          </a:bodyPr>
          <a:lstStyle/>
          <a:p>
            <a:pPr algn="ctr"/>
            <a:r>
              <a:rPr lang="en-US" sz="2400" b="1" dirty="0" smtClean="0">
                <a:solidFill>
                  <a:srgbClr val="FF0000"/>
                </a:solidFill>
              </a:rPr>
              <a:t>Typical “Masonry Prisms”</a:t>
            </a:r>
            <a:endParaRPr lang="en-US" sz="2800" b="1" dirty="0">
              <a:solidFill>
                <a:srgbClr val="FF0000"/>
              </a:solidFill>
            </a:endParaRPr>
          </a:p>
        </p:txBody>
      </p:sp>
    </p:spTree>
    <p:extLst>
      <p:ext uri="{BB962C8B-B14F-4D97-AF65-F5344CB8AC3E}">
        <p14:creationId xmlns:p14="http://schemas.microsoft.com/office/powerpoint/2010/main" val="22397123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p:cNvSpPr>
          <p:nvPr/>
        </p:nvSpPr>
        <p:spPr>
          <a:xfrm>
            <a:off x="457200" y="1219200"/>
            <a:ext cx="4267200" cy="914399"/>
          </a:xfrm>
          <a:prstGeom prst="rect">
            <a:avLst/>
          </a:prstGeom>
          <a:solidFill>
            <a:srgbClr val="FFFF00"/>
          </a:solidFill>
        </p:spPr>
        <p:txBody>
          <a:bodyPr/>
          <a:lstStyle/>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Masonry Walls: </a:t>
            </a:r>
          </a:p>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Slenderness and Eccentricity</a:t>
            </a:r>
          </a:p>
        </p:txBody>
      </p:sp>
      <p:grpSp>
        <p:nvGrpSpPr>
          <p:cNvPr id="7" name="Group 6"/>
          <p:cNvGrpSpPr/>
          <p:nvPr/>
        </p:nvGrpSpPr>
        <p:grpSpPr>
          <a:xfrm>
            <a:off x="5105400" y="685800"/>
            <a:ext cx="360362" cy="5359400"/>
            <a:chOff x="4414838" y="1225550"/>
            <a:chExt cx="360362" cy="5359400"/>
          </a:xfrm>
        </p:grpSpPr>
        <p:grpSp>
          <p:nvGrpSpPr>
            <p:cNvPr id="8" name="Group 21"/>
            <p:cNvGrpSpPr/>
            <p:nvPr/>
          </p:nvGrpSpPr>
          <p:grpSpPr>
            <a:xfrm>
              <a:off x="4414838" y="1225550"/>
              <a:ext cx="360362" cy="5310188"/>
              <a:chOff x="4414838" y="1225550"/>
              <a:chExt cx="360362" cy="5310188"/>
            </a:xfrm>
          </p:grpSpPr>
          <p:grpSp>
            <p:nvGrpSpPr>
              <p:cNvPr id="10" name="Group 3"/>
              <p:cNvGrpSpPr>
                <a:grpSpLocks/>
              </p:cNvGrpSpPr>
              <p:nvPr/>
            </p:nvGrpSpPr>
            <p:grpSpPr bwMode="auto">
              <a:xfrm>
                <a:off x="4476750" y="4278313"/>
                <a:ext cx="236538" cy="2257425"/>
                <a:chOff x="4476746" y="4278313"/>
                <a:chExt cx="236536" cy="2257424"/>
              </a:xfrm>
            </p:grpSpPr>
            <p:sp>
              <p:nvSpPr>
                <p:cNvPr id="17" name="Rectangle 4"/>
                <p:cNvSpPr>
                  <a:spLocks noChangeArrowheads="1"/>
                </p:cNvSpPr>
                <p:nvPr/>
              </p:nvSpPr>
              <p:spPr bwMode="auto">
                <a:xfrm flipH="1">
                  <a:off x="4476746" y="5982836"/>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8" name="Rectangle 5"/>
                <p:cNvSpPr>
                  <a:spLocks noChangeArrowheads="1"/>
                </p:cNvSpPr>
                <p:nvPr/>
              </p:nvSpPr>
              <p:spPr bwMode="auto">
                <a:xfrm flipH="1">
                  <a:off x="4476746" y="5414473"/>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9" name="Rectangle 6"/>
                <p:cNvSpPr>
                  <a:spLocks noChangeArrowheads="1"/>
                </p:cNvSpPr>
                <p:nvPr/>
              </p:nvSpPr>
              <p:spPr bwMode="auto">
                <a:xfrm flipH="1">
                  <a:off x="4476746" y="4846676"/>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20" name="Rectangle 7"/>
                <p:cNvSpPr>
                  <a:spLocks noChangeArrowheads="1"/>
                </p:cNvSpPr>
                <p:nvPr/>
              </p:nvSpPr>
              <p:spPr bwMode="auto">
                <a:xfrm flipH="1">
                  <a:off x="4476746" y="4278313"/>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grpSp>
          <p:grpSp>
            <p:nvGrpSpPr>
              <p:cNvPr id="11" name="Group 9"/>
              <p:cNvGrpSpPr>
                <a:grpSpLocks/>
              </p:cNvGrpSpPr>
              <p:nvPr/>
            </p:nvGrpSpPr>
            <p:grpSpPr bwMode="auto">
              <a:xfrm>
                <a:off x="4476750" y="2006600"/>
                <a:ext cx="236538" cy="2257425"/>
                <a:chOff x="4476746" y="2006595"/>
                <a:chExt cx="236536" cy="2257434"/>
              </a:xfrm>
            </p:grpSpPr>
            <p:sp>
              <p:nvSpPr>
                <p:cNvPr id="13" name="Rectangle 10"/>
                <p:cNvSpPr>
                  <a:spLocks noChangeArrowheads="1"/>
                </p:cNvSpPr>
                <p:nvPr/>
              </p:nvSpPr>
              <p:spPr bwMode="auto">
                <a:xfrm flipH="1">
                  <a:off x="4476746" y="3711128"/>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4" name="Rectangle 11"/>
                <p:cNvSpPr>
                  <a:spLocks noChangeArrowheads="1"/>
                </p:cNvSpPr>
                <p:nvPr/>
              </p:nvSpPr>
              <p:spPr bwMode="auto">
                <a:xfrm flipH="1">
                  <a:off x="4476746" y="3142765"/>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5" name="Rectangle 12"/>
                <p:cNvSpPr>
                  <a:spLocks noChangeArrowheads="1"/>
                </p:cNvSpPr>
                <p:nvPr/>
              </p:nvSpPr>
              <p:spPr bwMode="auto">
                <a:xfrm flipH="1">
                  <a:off x="4476746" y="2574968"/>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6" name="Rectangle 13"/>
                <p:cNvSpPr>
                  <a:spLocks noChangeArrowheads="1"/>
                </p:cNvSpPr>
                <p:nvPr/>
              </p:nvSpPr>
              <p:spPr bwMode="auto">
                <a:xfrm flipH="1">
                  <a:off x="4476746" y="2006595"/>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grpSp>
          <p:sp>
            <p:nvSpPr>
              <p:cNvPr id="12" name="AutoShape 19"/>
              <p:cNvSpPr>
                <a:spLocks/>
              </p:cNvSpPr>
              <p:nvPr/>
            </p:nvSpPr>
            <p:spPr bwMode="auto">
              <a:xfrm>
                <a:off x="4414838" y="1225550"/>
                <a:ext cx="360362" cy="782638"/>
              </a:xfrm>
              <a:custGeom>
                <a:avLst/>
                <a:gdLst>
                  <a:gd name="T0" fmla="*/ 180183 w 21600"/>
                  <a:gd name="T1" fmla="*/ 0 h 21600"/>
                  <a:gd name="T2" fmla="*/ 360365 w 21600"/>
                  <a:gd name="T3" fmla="*/ 391317 h 21600"/>
                  <a:gd name="T4" fmla="*/ 180183 w 21600"/>
                  <a:gd name="T5" fmla="*/ 782634 h 21600"/>
                  <a:gd name="T6" fmla="*/ 0 w 21600"/>
                  <a:gd name="T7" fmla="*/ 391317 h 21600"/>
                  <a:gd name="T8" fmla="*/ 0 w 21600"/>
                  <a:gd name="T9" fmla="*/ 586976 h 21600"/>
                  <a:gd name="T10" fmla="*/ 360365 w 21600"/>
                  <a:gd name="T11" fmla="*/ 586976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9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6200"/>
                    </a:lnTo>
                    <a:lnTo>
                      <a:pt x="0" y="16200"/>
                    </a:lnTo>
                    <a:lnTo>
                      <a:pt x="10800" y="21600"/>
                    </a:lnTo>
                    <a:lnTo>
                      <a:pt x="21600" y="16200"/>
                    </a:lnTo>
                    <a:lnTo>
                      <a:pt x="16200" y="16200"/>
                    </a:lnTo>
                    <a:lnTo>
                      <a:pt x="16200" y="0"/>
                    </a:lnTo>
                    <a:lnTo>
                      <a:pt x="5400" y="0"/>
                    </a:lnTo>
                    <a:close/>
                  </a:path>
                </a:pathLst>
              </a:custGeom>
              <a:solidFill>
                <a:srgbClr val="FF0000"/>
              </a:solidFill>
              <a:ln w="9528">
                <a:solidFill>
                  <a:srgbClr val="000000"/>
                </a:solidFill>
                <a:prstDash val="solid"/>
                <a:miter lim="800000"/>
                <a:headEnd/>
                <a:tailEnd/>
              </a:ln>
            </p:spPr>
            <p:txBody>
              <a:bodyPr wrap="none" anchor="ctr"/>
              <a:lstStyle/>
              <a:p>
                <a:endParaRPr lang="en-US"/>
              </a:p>
            </p:txBody>
          </p:sp>
        </p:grpSp>
        <p:sp>
          <p:nvSpPr>
            <p:cNvPr id="9" name="Line 21"/>
            <p:cNvSpPr>
              <a:spLocks/>
            </p:cNvSpPr>
            <p:nvPr/>
          </p:nvSpPr>
          <p:spPr bwMode="auto">
            <a:xfrm flipV="1">
              <a:off x="4603750" y="1395413"/>
              <a:ext cx="0" cy="5189537"/>
            </a:xfrm>
            <a:custGeom>
              <a:avLst/>
              <a:gdLst>
                <a:gd name="T0" fmla="*/ 0 h 5189540"/>
                <a:gd name="T1" fmla="*/ 2594770 h 5189540"/>
                <a:gd name="T2" fmla="*/ 5189540 h 5189540"/>
                <a:gd name="T3" fmla="*/ 2594770 h 5189540"/>
                <a:gd name="T4" fmla="*/ 0 h 5189540"/>
                <a:gd name="T5" fmla="*/ 5189540 h 5189540"/>
                <a:gd name="T6" fmla="*/ 17694720 60000 65536"/>
                <a:gd name="T7" fmla="*/ 0 60000 65536"/>
                <a:gd name="T8" fmla="*/ 5898240 60000 65536"/>
                <a:gd name="T9" fmla="*/ 11796480 60000 65536"/>
                <a:gd name="T10" fmla="*/ 5898240 60000 65536"/>
                <a:gd name="T11" fmla="*/ 17694720 60000 65536"/>
                <a:gd name="T12" fmla="*/ 0 h 5189540"/>
                <a:gd name="T13" fmla="*/ 5189540 h 5189540"/>
              </a:gdLst>
              <a:ahLst/>
              <a:cxnLst>
                <a:cxn ang="T6">
                  <a:pos x="0" y="T0"/>
                </a:cxn>
                <a:cxn ang="T7">
                  <a:pos x="0" y="T1"/>
                </a:cxn>
                <a:cxn ang="T8">
                  <a:pos x="0" y="T2"/>
                </a:cxn>
                <a:cxn ang="T9">
                  <a:pos x="0" y="T3"/>
                </a:cxn>
                <a:cxn ang="T10">
                  <a:pos x="0" y="T4"/>
                </a:cxn>
                <a:cxn ang="T11">
                  <a:pos x="0" y="T5"/>
                </a:cxn>
              </a:cxnLst>
              <a:rect l="0" t="T12" r="0" b="T13"/>
              <a:pathLst>
                <a:path h="5189540">
                  <a:moveTo>
                    <a:pt x="0" y="0"/>
                  </a:moveTo>
                  <a:lnTo>
                    <a:pt x="1" y="5189540"/>
                  </a:lnTo>
                </a:path>
              </a:pathLst>
            </a:custGeom>
            <a:noFill/>
            <a:ln w="19046">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21" name="Group 20"/>
          <p:cNvGrpSpPr/>
          <p:nvPr/>
        </p:nvGrpSpPr>
        <p:grpSpPr>
          <a:xfrm>
            <a:off x="1219200" y="3429000"/>
            <a:ext cx="360363" cy="2000250"/>
            <a:chOff x="1203325" y="4618038"/>
            <a:chExt cx="360363" cy="2000250"/>
          </a:xfrm>
        </p:grpSpPr>
        <p:grpSp>
          <p:nvGrpSpPr>
            <p:cNvPr id="22" name="Group 23"/>
            <p:cNvGrpSpPr/>
            <p:nvPr/>
          </p:nvGrpSpPr>
          <p:grpSpPr>
            <a:xfrm>
              <a:off x="1203325" y="5195888"/>
              <a:ext cx="360363" cy="1339850"/>
              <a:chOff x="1203325" y="5195888"/>
              <a:chExt cx="360363" cy="1339850"/>
            </a:xfrm>
          </p:grpSpPr>
          <p:sp>
            <p:nvSpPr>
              <p:cNvPr id="24" name="Rectangle 14"/>
              <p:cNvSpPr>
                <a:spLocks noChangeArrowheads="1"/>
              </p:cNvSpPr>
              <p:nvPr/>
            </p:nvSpPr>
            <p:spPr bwMode="auto">
              <a:xfrm flipH="1">
                <a:off x="1265238" y="5983288"/>
                <a:ext cx="236537" cy="552450"/>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25" name="AutoShape 18"/>
              <p:cNvSpPr>
                <a:spLocks/>
              </p:cNvSpPr>
              <p:nvPr/>
            </p:nvSpPr>
            <p:spPr bwMode="auto">
              <a:xfrm>
                <a:off x="1203325" y="5195888"/>
                <a:ext cx="360363" cy="782637"/>
              </a:xfrm>
              <a:custGeom>
                <a:avLst/>
                <a:gdLst>
                  <a:gd name="T0" fmla="*/ 180183 w 21600"/>
                  <a:gd name="T1" fmla="*/ 0 h 21600"/>
                  <a:gd name="T2" fmla="*/ 360365 w 21600"/>
                  <a:gd name="T3" fmla="*/ 391317 h 21600"/>
                  <a:gd name="T4" fmla="*/ 180183 w 21600"/>
                  <a:gd name="T5" fmla="*/ 782634 h 21600"/>
                  <a:gd name="T6" fmla="*/ 0 w 21600"/>
                  <a:gd name="T7" fmla="*/ 391317 h 21600"/>
                  <a:gd name="T8" fmla="*/ 0 w 21600"/>
                  <a:gd name="T9" fmla="*/ 586976 h 21600"/>
                  <a:gd name="T10" fmla="*/ 360365 w 21600"/>
                  <a:gd name="T11" fmla="*/ 586976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9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6200"/>
                    </a:lnTo>
                    <a:lnTo>
                      <a:pt x="0" y="16200"/>
                    </a:lnTo>
                    <a:lnTo>
                      <a:pt x="10800" y="21600"/>
                    </a:lnTo>
                    <a:lnTo>
                      <a:pt x="21600" y="16200"/>
                    </a:lnTo>
                    <a:lnTo>
                      <a:pt x="16200" y="16200"/>
                    </a:lnTo>
                    <a:lnTo>
                      <a:pt x="16200" y="0"/>
                    </a:lnTo>
                    <a:lnTo>
                      <a:pt x="5400" y="0"/>
                    </a:lnTo>
                    <a:close/>
                  </a:path>
                </a:pathLst>
              </a:custGeom>
              <a:solidFill>
                <a:srgbClr val="FF0000"/>
              </a:solidFill>
              <a:ln w="9528">
                <a:solidFill>
                  <a:srgbClr val="000000"/>
                </a:solidFill>
                <a:prstDash val="solid"/>
                <a:miter lim="800000"/>
                <a:headEnd/>
                <a:tailEnd/>
              </a:ln>
            </p:spPr>
            <p:txBody>
              <a:bodyPr wrap="none" anchor="ctr"/>
              <a:lstStyle/>
              <a:p>
                <a:endParaRPr lang="en-US"/>
              </a:p>
            </p:txBody>
          </p:sp>
        </p:grpSp>
        <p:sp>
          <p:nvSpPr>
            <p:cNvPr id="23" name="Line 20"/>
            <p:cNvSpPr>
              <a:spLocks/>
            </p:cNvSpPr>
            <p:nvPr/>
          </p:nvSpPr>
          <p:spPr bwMode="auto">
            <a:xfrm flipV="1">
              <a:off x="1387475" y="4618038"/>
              <a:ext cx="0" cy="2000250"/>
            </a:xfrm>
            <a:custGeom>
              <a:avLst/>
              <a:gdLst>
                <a:gd name="T0" fmla="*/ 0 h 2000250"/>
                <a:gd name="T1" fmla="*/ 1000125 h 2000250"/>
                <a:gd name="T2" fmla="*/ 2000250 h 2000250"/>
                <a:gd name="T3" fmla="*/ 1000125 h 2000250"/>
                <a:gd name="T4" fmla="*/ 0 h 2000250"/>
                <a:gd name="T5" fmla="*/ 2000250 h 2000250"/>
                <a:gd name="T6" fmla="*/ 17694720 60000 65536"/>
                <a:gd name="T7" fmla="*/ 0 60000 65536"/>
                <a:gd name="T8" fmla="*/ 5898240 60000 65536"/>
                <a:gd name="T9" fmla="*/ 11796480 60000 65536"/>
                <a:gd name="T10" fmla="*/ 5898240 60000 65536"/>
                <a:gd name="T11" fmla="*/ 17694720 60000 65536"/>
                <a:gd name="T12" fmla="*/ 0 h 2000250"/>
                <a:gd name="T13" fmla="*/ 2000250 h 2000250"/>
              </a:gdLst>
              <a:ahLst/>
              <a:cxnLst>
                <a:cxn ang="T6">
                  <a:pos x="0" y="T0"/>
                </a:cxn>
                <a:cxn ang="T7">
                  <a:pos x="0" y="T1"/>
                </a:cxn>
                <a:cxn ang="T8">
                  <a:pos x="0" y="T2"/>
                </a:cxn>
                <a:cxn ang="T9">
                  <a:pos x="0" y="T3"/>
                </a:cxn>
                <a:cxn ang="T10">
                  <a:pos x="0" y="T4"/>
                </a:cxn>
                <a:cxn ang="T11">
                  <a:pos x="0" y="T5"/>
                </a:cxn>
              </a:cxnLst>
              <a:rect l="0" t="T12" r="0" b="T13"/>
              <a:pathLst>
                <a:path h="2000250">
                  <a:moveTo>
                    <a:pt x="0" y="0"/>
                  </a:moveTo>
                  <a:lnTo>
                    <a:pt x="1" y="2000250"/>
                  </a:lnTo>
                </a:path>
              </a:pathLst>
            </a:custGeom>
            <a:noFill/>
            <a:ln w="19046">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6" name="Text Box 8" descr="Horizontal brick"/>
          <p:cNvSpPr txBox="1">
            <a:spLocks noChangeArrowheads="1"/>
          </p:cNvSpPr>
          <p:nvPr/>
        </p:nvSpPr>
        <p:spPr bwMode="auto">
          <a:xfrm>
            <a:off x="1905000" y="3657600"/>
            <a:ext cx="28860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a:solidFill>
                  <a:srgbClr val="000000"/>
                </a:solidFill>
                <a:latin typeface="Arial" charset="0"/>
              </a:rPr>
              <a:t>Stocky wall, central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100% strength</a:t>
            </a:r>
            <a:endParaRPr lang="en-US" sz="2800" dirty="0">
              <a:solidFill>
                <a:srgbClr val="000000"/>
              </a:solidFill>
              <a:latin typeface="Arial" charset="0"/>
            </a:endParaRPr>
          </a:p>
        </p:txBody>
      </p:sp>
      <p:sp>
        <p:nvSpPr>
          <p:cNvPr id="27" name="Text Box 8" descr="Horizontal brick"/>
          <p:cNvSpPr txBox="1">
            <a:spLocks noChangeArrowheads="1"/>
          </p:cNvSpPr>
          <p:nvPr/>
        </p:nvSpPr>
        <p:spPr bwMode="auto">
          <a:xfrm>
            <a:off x="5867400" y="2743200"/>
            <a:ext cx="220027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smtClean="0">
                <a:solidFill>
                  <a:srgbClr val="000000"/>
                </a:solidFill>
                <a:latin typeface="Arial" charset="0"/>
              </a:rPr>
              <a:t>Slender </a:t>
            </a:r>
            <a:r>
              <a:rPr lang="en-US" sz="2800" dirty="0">
                <a:solidFill>
                  <a:srgbClr val="000000"/>
                </a:solidFill>
                <a:latin typeface="Arial" charset="0"/>
              </a:rPr>
              <a:t>wall, central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Reduced strength</a:t>
            </a:r>
            <a:endParaRPr lang="en-US" sz="2800" dirty="0">
              <a:solidFill>
                <a:srgbClr val="000000"/>
              </a:solidFill>
              <a:latin typeface="Arial" charset="0"/>
            </a:endParaRPr>
          </a:p>
        </p:txBody>
      </p:sp>
    </p:spTree>
    <p:extLst>
      <p:ext uri="{BB962C8B-B14F-4D97-AF65-F5344CB8AC3E}">
        <p14:creationId xmlns:p14="http://schemas.microsoft.com/office/powerpoint/2010/main" val="2672006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p:cNvSpPr>
          <p:nvPr/>
        </p:nvSpPr>
        <p:spPr>
          <a:xfrm>
            <a:off x="457200" y="1219200"/>
            <a:ext cx="4267200" cy="914399"/>
          </a:xfrm>
          <a:prstGeom prst="rect">
            <a:avLst/>
          </a:prstGeom>
          <a:solidFill>
            <a:srgbClr val="FFFF00"/>
          </a:solidFill>
        </p:spPr>
        <p:txBody>
          <a:bodyPr/>
          <a:lstStyle/>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Masonry Walls: </a:t>
            </a:r>
          </a:p>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Slenderness and Eccentricity</a:t>
            </a:r>
          </a:p>
        </p:txBody>
      </p:sp>
      <p:grpSp>
        <p:nvGrpSpPr>
          <p:cNvPr id="6" name="Group 5"/>
          <p:cNvGrpSpPr/>
          <p:nvPr/>
        </p:nvGrpSpPr>
        <p:grpSpPr>
          <a:xfrm>
            <a:off x="990600" y="3581400"/>
            <a:ext cx="3348038" cy="2204819"/>
            <a:chOff x="1200150" y="4618038"/>
            <a:chExt cx="3348038" cy="2204819"/>
          </a:xfrm>
        </p:grpSpPr>
        <p:sp>
          <p:nvSpPr>
            <p:cNvPr id="7" name="Text Box 8" descr="Horizontal brick"/>
            <p:cNvSpPr txBox="1">
              <a:spLocks noChangeArrowheads="1"/>
            </p:cNvSpPr>
            <p:nvPr/>
          </p:nvSpPr>
          <p:spPr bwMode="auto">
            <a:xfrm>
              <a:off x="1662113" y="5006975"/>
              <a:ext cx="28860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a:solidFill>
                    <a:srgbClr val="000000"/>
                  </a:solidFill>
                  <a:latin typeface="Arial" charset="0"/>
                </a:rPr>
                <a:t>Stocky wall, eccentric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Reduced strength</a:t>
              </a:r>
              <a:endParaRPr lang="en-US" sz="2800" dirty="0">
                <a:solidFill>
                  <a:srgbClr val="000000"/>
                </a:solidFill>
                <a:latin typeface="Arial" charset="0"/>
              </a:endParaRPr>
            </a:p>
          </p:txBody>
        </p:sp>
        <p:sp>
          <p:nvSpPr>
            <p:cNvPr id="8" name="Rectangle 14"/>
            <p:cNvSpPr>
              <a:spLocks noChangeArrowheads="1"/>
            </p:cNvSpPr>
            <p:nvPr/>
          </p:nvSpPr>
          <p:spPr bwMode="auto">
            <a:xfrm flipH="1">
              <a:off x="1265238" y="5983288"/>
              <a:ext cx="236537" cy="552450"/>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9" name="AutoShape 18"/>
            <p:cNvSpPr>
              <a:spLocks/>
            </p:cNvSpPr>
            <p:nvPr/>
          </p:nvSpPr>
          <p:spPr bwMode="auto">
            <a:xfrm>
              <a:off x="1252538" y="5195888"/>
              <a:ext cx="360362" cy="782637"/>
            </a:xfrm>
            <a:custGeom>
              <a:avLst/>
              <a:gdLst>
                <a:gd name="T0" fmla="*/ 180183 w 21600"/>
                <a:gd name="T1" fmla="*/ 0 h 21600"/>
                <a:gd name="T2" fmla="*/ 360365 w 21600"/>
                <a:gd name="T3" fmla="*/ 391317 h 21600"/>
                <a:gd name="T4" fmla="*/ 180183 w 21600"/>
                <a:gd name="T5" fmla="*/ 782634 h 21600"/>
                <a:gd name="T6" fmla="*/ 0 w 21600"/>
                <a:gd name="T7" fmla="*/ 391317 h 21600"/>
                <a:gd name="T8" fmla="*/ 0 w 21600"/>
                <a:gd name="T9" fmla="*/ 586976 h 21600"/>
                <a:gd name="T10" fmla="*/ 360365 w 21600"/>
                <a:gd name="T11" fmla="*/ 586976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9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6200"/>
                  </a:lnTo>
                  <a:lnTo>
                    <a:pt x="0" y="16200"/>
                  </a:lnTo>
                  <a:lnTo>
                    <a:pt x="10800" y="21600"/>
                  </a:lnTo>
                  <a:lnTo>
                    <a:pt x="21600" y="16200"/>
                  </a:lnTo>
                  <a:lnTo>
                    <a:pt x="16200" y="16200"/>
                  </a:lnTo>
                  <a:lnTo>
                    <a:pt x="16200" y="0"/>
                  </a:lnTo>
                  <a:lnTo>
                    <a:pt x="5400" y="0"/>
                  </a:lnTo>
                  <a:close/>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10" name="Line 20"/>
            <p:cNvSpPr>
              <a:spLocks/>
            </p:cNvSpPr>
            <p:nvPr/>
          </p:nvSpPr>
          <p:spPr bwMode="auto">
            <a:xfrm flipV="1">
              <a:off x="1387475" y="4618038"/>
              <a:ext cx="0" cy="2000250"/>
            </a:xfrm>
            <a:custGeom>
              <a:avLst/>
              <a:gdLst>
                <a:gd name="T0" fmla="*/ 0 h 2000250"/>
                <a:gd name="T1" fmla="*/ 1000125 h 2000250"/>
                <a:gd name="T2" fmla="*/ 2000250 h 2000250"/>
                <a:gd name="T3" fmla="*/ 1000125 h 2000250"/>
                <a:gd name="T4" fmla="*/ 0 h 2000250"/>
                <a:gd name="T5" fmla="*/ 2000250 h 2000250"/>
                <a:gd name="T6" fmla="*/ 17694720 60000 65536"/>
                <a:gd name="T7" fmla="*/ 0 60000 65536"/>
                <a:gd name="T8" fmla="*/ 5898240 60000 65536"/>
                <a:gd name="T9" fmla="*/ 11796480 60000 65536"/>
                <a:gd name="T10" fmla="*/ 5898240 60000 65536"/>
                <a:gd name="T11" fmla="*/ 17694720 60000 65536"/>
                <a:gd name="T12" fmla="*/ 0 h 2000250"/>
                <a:gd name="T13" fmla="*/ 2000250 h 2000250"/>
              </a:gdLst>
              <a:ahLst/>
              <a:cxnLst>
                <a:cxn ang="T6">
                  <a:pos x="0" y="T0"/>
                </a:cxn>
                <a:cxn ang="T7">
                  <a:pos x="0" y="T1"/>
                </a:cxn>
                <a:cxn ang="T8">
                  <a:pos x="0" y="T2"/>
                </a:cxn>
                <a:cxn ang="T9">
                  <a:pos x="0" y="T3"/>
                </a:cxn>
                <a:cxn ang="T10">
                  <a:pos x="0" y="T4"/>
                </a:cxn>
                <a:cxn ang="T11">
                  <a:pos x="0" y="T5"/>
                </a:cxn>
              </a:cxnLst>
              <a:rect l="0" t="T12" r="0" b="T13"/>
              <a:pathLst>
                <a:path h="2000250">
                  <a:moveTo>
                    <a:pt x="0" y="0"/>
                  </a:moveTo>
                  <a:lnTo>
                    <a:pt x="1" y="2000250"/>
                  </a:lnTo>
                </a:path>
              </a:pathLst>
            </a:custGeom>
            <a:noFill/>
            <a:ln w="19046">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Line 22"/>
            <p:cNvSpPr>
              <a:spLocks/>
            </p:cNvSpPr>
            <p:nvPr/>
          </p:nvSpPr>
          <p:spPr bwMode="auto">
            <a:xfrm flipH="1">
              <a:off x="1420813" y="4926013"/>
              <a:ext cx="177800" cy="0"/>
            </a:xfrm>
            <a:custGeom>
              <a:avLst/>
              <a:gdLst>
                <a:gd name="T0" fmla="*/ 88898 w 177795"/>
                <a:gd name="T1" fmla="*/ 177795 w 177795"/>
                <a:gd name="T2" fmla="*/ 88898 w 177795"/>
                <a:gd name="T3" fmla="*/ 0 w 177795"/>
                <a:gd name="T4" fmla="*/ 0 w 177795"/>
                <a:gd name="T5" fmla="*/ 177795 w 177795"/>
                <a:gd name="T6" fmla="*/ 17694720 60000 65536"/>
                <a:gd name="T7" fmla="*/ 0 60000 65536"/>
                <a:gd name="T8" fmla="*/ 5898240 60000 65536"/>
                <a:gd name="T9" fmla="*/ 11796480 60000 65536"/>
                <a:gd name="T10" fmla="*/ 5898240 60000 65536"/>
                <a:gd name="T11" fmla="*/ 17694720 60000 65536"/>
                <a:gd name="T12" fmla="*/ 0 w 177795"/>
                <a:gd name="T13" fmla="*/ 177795 w 177795"/>
              </a:gdLst>
              <a:ahLst/>
              <a:cxnLst>
                <a:cxn ang="T6">
                  <a:pos x="T0" y="0"/>
                </a:cxn>
                <a:cxn ang="T7">
                  <a:pos x="T1" y="0"/>
                </a:cxn>
                <a:cxn ang="T8">
                  <a:pos x="T2" y="0"/>
                </a:cxn>
                <a:cxn ang="T9">
                  <a:pos x="T3" y="0"/>
                </a:cxn>
                <a:cxn ang="T10">
                  <a:pos x="T4" y="0"/>
                </a:cxn>
                <a:cxn ang="T11">
                  <a:pos x="T5" y="0"/>
                </a:cxn>
              </a:cxnLst>
              <a:rect l="T12" t="0" r="T13" b="0"/>
              <a:pathLst>
                <a:path w="177795">
                  <a:moveTo>
                    <a:pt x="0" y="0"/>
                  </a:moveTo>
                  <a:lnTo>
                    <a:pt x="177795" y="1"/>
                  </a:lnTo>
                </a:path>
              </a:pathLst>
            </a:custGeom>
            <a:noFill/>
            <a:ln w="9528">
              <a:solidFill>
                <a:srgbClr val="000000"/>
              </a:solidFill>
              <a:prstDash val="solid"/>
              <a:round/>
              <a:headEn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Line 23"/>
            <p:cNvSpPr>
              <a:spLocks/>
            </p:cNvSpPr>
            <p:nvPr/>
          </p:nvSpPr>
          <p:spPr bwMode="auto">
            <a:xfrm>
              <a:off x="1200150" y="4926013"/>
              <a:ext cx="177800" cy="0"/>
            </a:xfrm>
            <a:custGeom>
              <a:avLst/>
              <a:gdLst>
                <a:gd name="T0" fmla="*/ 88898 w 177795"/>
                <a:gd name="T1" fmla="*/ 177795 w 177795"/>
                <a:gd name="T2" fmla="*/ 88898 w 177795"/>
                <a:gd name="T3" fmla="*/ 0 w 177795"/>
                <a:gd name="T4" fmla="*/ 0 w 177795"/>
                <a:gd name="T5" fmla="*/ 177795 w 177795"/>
                <a:gd name="T6" fmla="*/ 17694720 60000 65536"/>
                <a:gd name="T7" fmla="*/ 0 60000 65536"/>
                <a:gd name="T8" fmla="*/ 5898240 60000 65536"/>
                <a:gd name="T9" fmla="*/ 11796480 60000 65536"/>
                <a:gd name="T10" fmla="*/ 5898240 60000 65536"/>
                <a:gd name="T11" fmla="*/ 17694720 60000 65536"/>
                <a:gd name="T12" fmla="*/ 0 w 177795"/>
                <a:gd name="T13" fmla="*/ 177795 w 177795"/>
              </a:gdLst>
              <a:ahLst/>
              <a:cxnLst>
                <a:cxn ang="T6">
                  <a:pos x="T0" y="0"/>
                </a:cxn>
                <a:cxn ang="T7">
                  <a:pos x="T1" y="0"/>
                </a:cxn>
                <a:cxn ang="T8">
                  <a:pos x="T2" y="0"/>
                </a:cxn>
                <a:cxn ang="T9">
                  <a:pos x="T3" y="0"/>
                </a:cxn>
                <a:cxn ang="T10">
                  <a:pos x="T4" y="0"/>
                </a:cxn>
                <a:cxn ang="T11">
                  <a:pos x="T5" y="0"/>
                </a:cxn>
              </a:cxnLst>
              <a:rect l="T12" t="0" r="T13" b="0"/>
              <a:pathLst>
                <a:path w="177795">
                  <a:moveTo>
                    <a:pt x="0" y="0"/>
                  </a:moveTo>
                  <a:lnTo>
                    <a:pt x="177795" y="1"/>
                  </a:lnTo>
                </a:path>
              </a:pathLst>
            </a:custGeom>
            <a:noFill/>
            <a:ln w="9528">
              <a:solidFill>
                <a:srgbClr val="000000"/>
              </a:solidFill>
              <a:prstDash val="solid"/>
              <a:round/>
              <a:headEn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 name="Text Box 24" descr="Horizontal brick"/>
            <p:cNvSpPr txBox="1">
              <a:spLocks noChangeArrowheads="1"/>
            </p:cNvSpPr>
            <p:nvPr/>
          </p:nvSpPr>
          <p:spPr bwMode="auto">
            <a:xfrm>
              <a:off x="1517650" y="4619625"/>
              <a:ext cx="13160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a:solidFill>
                    <a:srgbClr val="000000"/>
                  </a:solidFill>
                  <a:latin typeface="Arial" charset="0"/>
                </a:rPr>
                <a:t>e</a:t>
              </a:r>
            </a:p>
          </p:txBody>
        </p:sp>
      </p:grpSp>
      <p:pic>
        <p:nvPicPr>
          <p:cNvPr id="14" name="Picture 1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609600"/>
            <a:ext cx="1633855" cy="5828030"/>
          </a:xfrm>
          <a:prstGeom prst="rect">
            <a:avLst/>
          </a:prstGeom>
          <a:noFill/>
        </p:spPr>
      </p:pic>
      <p:sp>
        <p:nvSpPr>
          <p:cNvPr id="16" name="Text Box 8" descr="Horizontal brick"/>
          <p:cNvSpPr txBox="1">
            <a:spLocks noChangeArrowheads="1"/>
          </p:cNvSpPr>
          <p:nvPr/>
        </p:nvSpPr>
        <p:spPr bwMode="auto">
          <a:xfrm>
            <a:off x="5410200" y="3276600"/>
            <a:ext cx="28860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smtClean="0">
                <a:solidFill>
                  <a:srgbClr val="000000"/>
                </a:solidFill>
                <a:latin typeface="Arial" charset="0"/>
              </a:rPr>
              <a:t>Slender </a:t>
            </a:r>
            <a:r>
              <a:rPr lang="en-US" sz="2800" dirty="0">
                <a:solidFill>
                  <a:srgbClr val="000000"/>
                </a:solidFill>
                <a:latin typeface="Arial" charset="0"/>
              </a:rPr>
              <a:t>wall, eccentric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Much more reduced strength</a:t>
            </a:r>
            <a:endParaRPr lang="en-US" sz="2800" dirty="0">
              <a:solidFill>
                <a:srgbClr val="000000"/>
              </a:solidFill>
              <a:latin typeface="Arial" charset="0"/>
            </a:endParaRPr>
          </a:p>
        </p:txBody>
      </p:sp>
    </p:spTree>
    <p:extLst>
      <p:ext uri="{BB962C8B-B14F-4D97-AF65-F5344CB8AC3E}">
        <p14:creationId xmlns:p14="http://schemas.microsoft.com/office/powerpoint/2010/main" val="33439592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a:grpSpLocks/>
          </p:cNvGrpSpPr>
          <p:nvPr/>
        </p:nvGrpSpPr>
        <p:grpSpPr bwMode="auto">
          <a:xfrm>
            <a:off x="0" y="2133600"/>
            <a:ext cx="4083051" cy="1517650"/>
            <a:chOff x="423860" y="2106613"/>
            <a:chExt cx="4083052" cy="1517647"/>
          </a:xfrm>
          <a:solidFill>
            <a:srgbClr val="99FFCC"/>
          </a:solidFill>
        </p:grpSpPr>
        <p:sp>
          <p:nvSpPr>
            <p:cNvPr id="6" name="Text Box 6" descr="Horizontal brick"/>
            <p:cNvSpPr txBox="1">
              <a:spLocks noChangeArrowheads="1"/>
            </p:cNvSpPr>
            <p:nvPr/>
          </p:nvSpPr>
          <p:spPr bwMode="auto">
            <a:xfrm>
              <a:off x="423860" y="2106613"/>
              <a:ext cx="4083052" cy="519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height</a:t>
              </a:r>
            </a:p>
          </p:txBody>
        </p:sp>
        <p:sp>
          <p:nvSpPr>
            <p:cNvPr id="7" name="Text Box 7" descr="Horizontal brick"/>
            <p:cNvSpPr txBox="1">
              <a:spLocks noChangeArrowheads="1"/>
            </p:cNvSpPr>
            <p:nvPr/>
          </p:nvSpPr>
          <p:spPr bwMode="auto">
            <a:xfrm>
              <a:off x="423860" y="2595560"/>
              <a:ext cx="4083052" cy="519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length</a:t>
              </a:r>
            </a:p>
          </p:txBody>
        </p:sp>
        <p:sp>
          <p:nvSpPr>
            <p:cNvPr id="8" name="Text Box 8" descr="Horizontal brick"/>
            <p:cNvSpPr txBox="1">
              <a:spLocks noChangeArrowheads="1"/>
            </p:cNvSpPr>
            <p:nvPr/>
          </p:nvSpPr>
          <p:spPr bwMode="auto">
            <a:xfrm>
              <a:off x="423860" y="3105146"/>
              <a:ext cx="4071938" cy="519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thickness</a:t>
              </a:r>
            </a:p>
          </p:txBody>
        </p:sp>
      </p:grpSp>
      <p:sp>
        <p:nvSpPr>
          <p:cNvPr id="9" name="Text Box 9" descr="Horizontal brick"/>
          <p:cNvSpPr txBox="1">
            <a:spLocks noChangeArrowheads="1"/>
          </p:cNvSpPr>
          <p:nvPr/>
        </p:nvSpPr>
        <p:spPr bwMode="auto">
          <a:xfrm>
            <a:off x="0" y="3657600"/>
            <a:ext cx="6248400" cy="519113"/>
          </a:xfrm>
          <a:prstGeom prst="rect">
            <a:avLst/>
          </a:prstGeom>
          <a:solidFill>
            <a:schemeClr val="accent6">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Eccentricity of load</a:t>
            </a:r>
          </a:p>
        </p:txBody>
      </p:sp>
      <p:sp>
        <p:nvSpPr>
          <p:cNvPr id="10" name="Text Box 11" descr="Horizontal brick"/>
          <p:cNvSpPr txBox="1">
            <a:spLocks noChangeArrowheads="1"/>
          </p:cNvSpPr>
          <p:nvPr/>
        </p:nvSpPr>
        <p:spPr bwMode="auto">
          <a:xfrm>
            <a:off x="4038600" y="2438400"/>
            <a:ext cx="21701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b="1" dirty="0">
                <a:solidFill>
                  <a:srgbClr val="FF0000"/>
                </a:solidFill>
                <a:latin typeface="Arial" charset="0"/>
              </a:rPr>
              <a:t>S</a:t>
            </a:r>
            <a:r>
              <a:rPr lang="en-US" sz="2800" dirty="0">
                <a:solidFill>
                  <a:srgbClr val="FF0000"/>
                </a:solidFill>
                <a:latin typeface="Arial" charset="0"/>
              </a:rPr>
              <a:t>lenderness</a:t>
            </a:r>
          </a:p>
          <a:p>
            <a:pPr eaLnBrk="1" hangingPunct="1"/>
            <a:r>
              <a:rPr lang="en-US" sz="2800" b="1" dirty="0">
                <a:solidFill>
                  <a:srgbClr val="FF0000"/>
                </a:solidFill>
                <a:latin typeface="Arial" charset="0"/>
              </a:rPr>
              <a:t>R</a:t>
            </a:r>
            <a:r>
              <a:rPr lang="en-US" sz="2800" dirty="0">
                <a:solidFill>
                  <a:srgbClr val="FF0000"/>
                </a:solidFill>
                <a:latin typeface="Arial" charset="0"/>
              </a:rPr>
              <a:t>atio</a:t>
            </a:r>
          </a:p>
        </p:txBody>
      </p:sp>
      <p:sp>
        <p:nvSpPr>
          <p:cNvPr id="11" name="AutoShape 10" descr="Horizontal brick"/>
          <p:cNvSpPr>
            <a:spLocks/>
          </p:cNvSpPr>
          <p:nvPr/>
        </p:nvSpPr>
        <p:spPr bwMode="auto">
          <a:xfrm>
            <a:off x="3505200" y="2133600"/>
            <a:ext cx="404812" cy="1468437"/>
          </a:xfrm>
          <a:custGeom>
            <a:avLst/>
            <a:gdLst>
              <a:gd name="T0" fmla="*/ 202407 w 404814"/>
              <a:gd name="T1" fmla="*/ 0 h 1468434"/>
              <a:gd name="T2" fmla="*/ 404814 w 404814"/>
              <a:gd name="T3" fmla="*/ 734217 h 1468434"/>
              <a:gd name="T4" fmla="*/ 202407 w 404814"/>
              <a:gd name="T5" fmla="*/ 1468434 h 1468434"/>
              <a:gd name="T6" fmla="*/ 0 w 404814"/>
              <a:gd name="T7" fmla="*/ 734217 h 1468434"/>
              <a:gd name="T8" fmla="*/ 0 w 404814"/>
              <a:gd name="T9" fmla="*/ 0 h 1468434"/>
              <a:gd name="T10" fmla="*/ 404814 w 404814"/>
              <a:gd name="T11" fmla="*/ 734217 h 1468434"/>
              <a:gd name="T12" fmla="*/ 0 w 404814"/>
              <a:gd name="T13" fmla="*/ 1468434 h 1468434"/>
              <a:gd name="T14" fmla="*/ 17694720 60000 65536"/>
              <a:gd name="T15" fmla="*/ 0 60000 65536"/>
              <a:gd name="T16" fmla="*/ 5898240 60000 65536"/>
              <a:gd name="T17" fmla="*/ 11796480 60000 65536"/>
              <a:gd name="T18" fmla="*/ 5898240 60000 65536"/>
              <a:gd name="T19" fmla="*/ 11796480 60000 65536"/>
              <a:gd name="T20" fmla="*/ 17694720 60000 65536"/>
              <a:gd name="T21" fmla="*/ 0 w 404814"/>
              <a:gd name="T22" fmla="*/ 35842 h 1468434"/>
              <a:gd name="T23" fmla="*/ 143123 w 404814"/>
              <a:gd name="T24" fmla="*/ 1432592 h 14684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814" h="1468434" stroke="0">
                <a:moveTo>
                  <a:pt x="0" y="0"/>
                </a:moveTo>
                <a:lnTo>
                  <a:pt x="-1" y="0"/>
                </a:lnTo>
                <a:cubicBezTo>
                  <a:pt x="111786" y="0"/>
                  <a:pt x="202407" y="54787"/>
                  <a:pt x="202407" y="122371"/>
                </a:cubicBezTo>
                <a:lnTo>
                  <a:pt x="202407" y="611846"/>
                </a:lnTo>
                <a:cubicBezTo>
                  <a:pt x="202407" y="679429"/>
                  <a:pt x="293027" y="734216"/>
                  <a:pt x="404813" y="734217"/>
                </a:cubicBezTo>
                <a:cubicBezTo>
                  <a:pt x="293027" y="734217"/>
                  <a:pt x="202407" y="789004"/>
                  <a:pt x="202407" y="856587"/>
                </a:cubicBezTo>
                <a:lnTo>
                  <a:pt x="202407" y="1346063"/>
                </a:lnTo>
                <a:cubicBezTo>
                  <a:pt x="202407" y="1413646"/>
                  <a:pt x="111786" y="1468433"/>
                  <a:pt x="0" y="1468434"/>
                </a:cubicBezTo>
                <a:lnTo>
                  <a:pt x="0" y="0"/>
                </a:lnTo>
                <a:close/>
              </a:path>
              <a:path w="404814" h="1468434" fill="none">
                <a:moveTo>
                  <a:pt x="0" y="0"/>
                </a:moveTo>
                <a:lnTo>
                  <a:pt x="-1" y="0"/>
                </a:lnTo>
                <a:cubicBezTo>
                  <a:pt x="111786" y="0"/>
                  <a:pt x="202407" y="54787"/>
                  <a:pt x="202407" y="122371"/>
                </a:cubicBezTo>
                <a:lnTo>
                  <a:pt x="202407" y="611846"/>
                </a:lnTo>
                <a:cubicBezTo>
                  <a:pt x="202407" y="679429"/>
                  <a:pt x="293027" y="734216"/>
                  <a:pt x="404813" y="734217"/>
                </a:cubicBezTo>
                <a:cubicBezTo>
                  <a:pt x="293027" y="734217"/>
                  <a:pt x="202407" y="789004"/>
                  <a:pt x="202407" y="856587"/>
                </a:cubicBezTo>
                <a:lnTo>
                  <a:pt x="202407" y="1346063"/>
                </a:lnTo>
                <a:cubicBezTo>
                  <a:pt x="202407" y="1413646"/>
                  <a:pt x="111786" y="1468433"/>
                  <a:pt x="0" y="1468434"/>
                </a:cubicBezTo>
              </a:path>
            </a:pathLst>
          </a:custGeom>
          <a:noFill/>
          <a:ln w="3810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Text Box 13" descr="Horizontal brick"/>
          <p:cNvSpPr txBox="1">
            <a:spLocks noChangeArrowheads="1"/>
          </p:cNvSpPr>
          <p:nvPr/>
        </p:nvSpPr>
        <p:spPr bwMode="auto">
          <a:xfrm>
            <a:off x="6973887" y="3048000"/>
            <a:ext cx="21701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b="1" dirty="0">
                <a:solidFill>
                  <a:srgbClr val="FF0000"/>
                </a:solidFill>
                <a:latin typeface="Arial" charset="0"/>
              </a:rPr>
              <a:t>S</a:t>
            </a:r>
            <a:r>
              <a:rPr lang="en-US" sz="2800" dirty="0">
                <a:solidFill>
                  <a:srgbClr val="FF0000"/>
                </a:solidFill>
                <a:latin typeface="Arial" charset="0"/>
              </a:rPr>
              <a:t>tress </a:t>
            </a:r>
            <a:r>
              <a:rPr lang="en-US" sz="2800" b="1" dirty="0" smtClean="0">
                <a:solidFill>
                  <a:srgbClr val="FF0000"/>
                </a:solidFill>
                <a:latin typeface="Arial" charset="0"/>
              </a:rPr>
              <a:t>R</a:t>
            </a:r>
            <a:r>
              <a:rPr lang="en-US" sz="2800" dirty="0" smtClean="0">
                <a:solidFill>
                  <a:srgbClr val="FF0000"/>
                </a:solidFill>
                <a:latin typeface="Arial" charset="0"/>
              </a:rPr>
              <a:t>eduction </a:t>
            </a:r>
            <a:r>
              <a:rPr lang="en-US" sz="2800" b="1" dirty="0" smtClean="0">
                <a:solidFill>
                  <a:srgbClr val="FF0000"/>
                </a:solidFill>
                <a:latin typeface="Arial" charset="0"/>
              </a:rPr>
              <a:t>F</a:t>
            </a:r>
            <a:r>
              <a:rPr lang="en-US" sz="2800" dirty="0" smtClean="0">
                <a:solidFill>
                  <a:srgbClr val="FF0000"/>
                </a:solidFill>
                <a:latin typeface="Arial" charset="0"/>
              </a:rPr>
              <a:t>actors</a:t>
            </a:r>
            <a:endParaRPr lang="en-US" sz="2800" dirty="0">
              <a:solidFill>
                <a:srgbClr val="FF0000"/>
              </a:solidFill>
              <a:latin typeface="Arial" charset="0"/>
            </a:endParaRPr>
          </a:p>
        </p:txBody>
      </p:sp>
      <p:sp>
        <p:nvSpPr>
          <p:cNvPr id="13" name="AutoShape 12" descr="Horizontal brick"/>
          <p:cNvSpPr>
            <a:spLocks/>
          </p:cNvSpPr>
          <p:nvPr/>
        </p:nvSpPr>
        <p:spPr bwMode="auto">
          <a:xfrm>
            <a:off x="6248400" y="2514600"/>
            <a:ext cx="427037" cy="1974850"/>
          </a:xfrm>
          <a:custGeom>
            <a:avLst/>
            <a:gdLst>
              <a:gd name="T0" fmla="*/ 213517 w 427033"/>
              <a:gd name="T1" fmla="*/ 0 h 1746247"/>
              <a:gd name="T2" fmla="*/ 427033 w 427033"/>
              <a:gd name="T3" fmla="*/ 873124 h 1746247"/>
              <a:gd name="T4" fmla="*/ 213517 w 427033"/>
              <a:gd name="T5" fmla="*/ 1746247 h 1746247"/>
              <a:gd name="T6" fmla="*/ 0 w 427033"/>
              <a:gd name="T7" fmla="*/ 873124 h 1746247"/>
              <a:gd name="T8" fmla="*/ 0 w 427033"/>
              <a:gd name="T9" fmla="*/ 0 h 1746247"/>
              <a:gd name="T10" fmla="*/ 427033 w 427033"/>
              <a:gd name="T11" fmla="*/ 873124 h 1746247"/>
              <a:gd name="T12" fmla="*/ 0 w 427033"/>
              <a:gd name="T13" fmla="*/ 1746247 h 1746247"/>
              <a:gd name="T14" fmla="*/ 17694720 60000 65536"/>
              <a:gd name="T15" fmla="*/ 0 60000 65536"/>
              <a:gd name="T16" fmla="*/ 5898240 60000 65536"/>
              <a:gd name="T17" fmla="*/ 11796480 60000 65536"/>
              <a:gd name="T18" fmla="*/ 5898240 60000 65536"/>
              <a:gd name="T19" fmla="*/ 11796480 60000 65536"/>
              <a:gd name="T20" fmla="*/ 17694720 60000 65536"/>
              <a:gd name="T21" fmla="*/ 0 w 427033"/>
              <a:gd name="T22" fmla="*/ 42622 h 1746247"/>
              <a:gd name="T23" fmla="*/ 150979 w 427033"/>
              <a:gd name="T24" fmla="*/ 1703625 h 17462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7033" h="1746247" stroke="0">
                <a:moveTo>
                  <a:pt x="0" y="0"/>
                </a:moveTo>
                <a:lnTo>
                  <a:pt x="-1" y="0"/>
                </a:lnTo>
                <a:cubicBezTo>
                  <a:pt x="117922" y="0"/>
                  <a:pt x="213517" y="65151"/>
                  <a:pt x="213517" y="145520"/>
                </a:cubicBezTo>
                <a:lnTo>
                  <a:pt x="213517" y="727603"/>
                </a:lnTo>
                <a:cubicBezTo>
                  <a:pt x="213517" y="807971"/>
                  <a:pt x="309111" y="873122"/>
                  <a:pt x="427033" y="873123"/>
                </a:cubicBezTo>
                <a:cubicBezTo>
                  <a:pt x="309111" y="873123"/>
                  <a:pt x="213517" y="938274"/>
                  <a:pt x="213517" y="1018642"/>
                </a:cubicBezTo>
                <a:lnTo>
                  <a:pt x="213517" y="1600727"/>
                </a:lnTo>
                <a:cubicBezTo>
                  <a:pt x="213517" y="1681095"/>
                  <a:pt x="117922" y="1746246"/>
                  <a:pt x="0" y="1746247"/>
                </a:cubicBezTo>
                <a:lnTo>
                  <a:pt x="0" y="0"/>
                </a:lnTo>
                <a:close/>
              </a:path>
              <a:path w="427033" h="1746247" fill="none">
                <a:moveTo>
                  <a:pt x="0" y="0"/>
                </a:moveTo>
                <a:lnTo>
                  <a:pt x="-1" y="0"/>
                </a:lnTo>
                <a:cubicBezTo>
                  <a:pt x="117922" y="0"/>
                  <a:pt x="213517" y="65151"/>
                  <a:pt x="213517" y="145520"/>
                </a:cubicBezTo>
                <a:lnTo>
                  <a:pt x="213517" y="727603"/>
                </a:lnTo>
                <a:cubicBezTo>
                  <a:pt x="213517" y="807971"/>
                  <a:pt x="309111" y="873122"/>
                  <a:pt x="427033" y="873123"/>
                </a:cubicBezTo>
                <a:cubicBezTo>
                  <a:pt x="309111" y="873123"/>
                  <a:pt x="213517" y="938274"/>
                  <a:pt x="213517" y="1018642"/>
                </a:cubicBezTo>
                <a:lnTo>
                  <a:pt x="213517" y="1600727"/>
                </a:lnTo>
                <a:cubicBezTo>
                  <a:pt x="213517" y="1681095"/>
                  <a:pt x="117922" y="1746246"/>
                  <a:pt x="0" y="1746247"/>
                </a:cubicBezTo>
              </a:path>
            </a:pathLst>
          </a:custGeom>
          <a:noFill/>
          <a:ln w="3810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 name="Text Box 4" descr="Horizontal brick"/>
          <p:cNvSpPr txBox="1">
            <a:spLocks noChangeArrowheads="1"/>
          </p:cNvSpPr>
          <p:nvPr/>
        </p:nvSpPr>
        <p:spPr bwMode="auto">
          <a:xfrm>
            <a:off x="0" y="5029200"/>
            <a:ext cx="6019800" cy="523220"/>
          </a:xfrm>
          <a:prstGeom prst="rect">
            <a:avLst/>
          </a:prstGeom>
          <a:noFill/>
          <a:ln w="9525">
            <a:noFill/>
            <a:miter lim="800000"/>
            <a:headEnd/>
            <a:tailEnd/>
          </a:ln>
          <a:effectLst/>
        </p:spPr>
        <p:txBody>
          <a:bodyPr wrap="square">
            <a:spAutoFit/>
          </a:bodyPr>
          <a:lstStyle/>
          <a:p>
            <a:pPr>
              <a:spcBef>
                <a:spcPct val="50000"/>
              </a:spcBef>
            </a:pPr>
            <a:r>
              <a:rPr lang="en-US" sz="2800" dirty="0"/>
              <a:t>Ult. load on </a:t>
            </a:r>
            <a:r>
              <a:rPr lang="en-US" sz="2800" dirty="0" smtClean="0"/>
              <a:t>wall x Factors (of safety) </a:t>
            </a:r>
            <a:endParaRPr lang="en-US" sz="2800" dirty="0"/>
          </a:p>
        </p:txBody>
      </p:sp>
    </p:spTree>
    <p:extLst>
      <p:ext uri="{BB962C8B-B14F-4D97-AF65-F5344CB8AC3E}">
        <p14:creationId xmlns:p14="http://schemas.microsoft.com/office/powerpoint/2010/main" val="17704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print">
            <a:extLst>
              <a:ext uri="{28A0092B-C50C-407E-A947-70E740481C1C}">
                <a14:useLocalDpi xmlns:a14="http://schemas.microsoft.com/office/drawing/2010/main" val="0"/>
              </a:ext>
            </a:extLst>
          </a:blip>
          <a:srcRect b="2334"/>
          <a:stretch/>
        </p:blipFill>
        <p:spPr bwMode="auto">
          <a:xfrm>
            <a:off x="609600" y="1371600"/>
            <a:ext cx="6629400" cy="39623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654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66800" y="914400"/>
            <a:ext cx="3005328" cy="2251483"/>
            <a:chOff x="2171" y="1741"/>
            <a:chExt cx="7200" cy="4701"/>
          </a:xfrm>
        </p:grpSpPr>
        <p:sp>
          <p:nvSpPr>
            <p:cNvPr id="3" name="Rectangle 3" descr="Horizontal brick"/>
            <p:cNvSpPr>
              <a:spLocks noChangeArrowheads="1"/>
            </p:cNvSpPr>
            <p:nvPr/>
          </p:nvSpPr>
          <p:spPr bwMode="auto">
            <a:xfrm>
              <a:off x="2186" y="1756"/>
              <a:ext cx="331" cy="1265"/>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Rectangle 4" descr="Horizontal brick"/>
            <p:cNvSpPr>
              <a:spLocks noChangeArrowheads="1"/>
            </p:cNvSpPr>
            <p:nvPr/>
          </p:nvSpPr>
          <p:spPr bwMode="auto">
            <a:xfrm>
              <a:off x="9022" y="1752"/>
              <a:ext cx="331" cy="1176"/>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descr="Horizontal brick"/>
            <p:cNvSpPr>
              <a:spLocks noChangeArrowheads="1"/>
            </p:cNvSpPr>
            <p:nvPr/>
          </p:nvSpPr>
          <p:spPr bwMode="auto">
            <a:xfrm>
              <a:off x="9022" y="5122"/>
              <a:ext cx="331" cy="1296"/>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6" descr="Horizontal brick"/>
            <p:cNvSpPr>
              <a:spLocks noChangeArrowheads="1"/>
            </p:cNvSpPr>
            <p:nvPr/>
          </p:nvSpPr>
          <p:spPr bwMode="auto">
            <a:xfrm>
              <a:off x="2189" y="5213"/>
              <a:ext cx="331" cy="1210"/>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7" descr="Horizontal brick"/>
            <p:cNvSpPr>
              <a:spLocks noChangeArrowheads="1"/>
            </p:cNvSpPr>
            <p:nvPr/>
          </p:nvSpPr>
          <p:spPr bwMode="auto">
            <a:xfrm>
              <a:off x="2476" y="1764"/>
              <a:ext cx="2100" cy="346"/>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8" descr="Horizontal brick"/>
            <p:cNvSpPr>
              <a:spLocks noChangeArrowheads="1"/>
            </p:cNvSpPr>
            <p:nvPr/>
          </p:nvSpPr>
          <p:spPr bwMode="auto">
            <a:xfrm>
              <a:off x="6791" y="1757"/>
              <a:ext cx="2255" cy="346"/>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9" descr="Horizontal brick"/>
            <p:cNvSpPr>
              <a:spLocks noChangeArrowheads="1"/>
            </p:cNvSpPr>
            <p:nvPr/>
          </p:nvSpPr>
          <p:spPr bwMode="auto">
            <a:xfrm>
              <a:off x="4781" y="6097"/>
              <a:ext cx="1397" cy="331"/>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10" descr="Horizontal brick"/>
            <p:cNvSpPr>
              <a:spLocks noChangeArrowheads="1"/>
            </p:cNvSpPr>
            <p:nvPr/>
          </p:nvSpPr>
          <p:spPr bwMode="auto">
            <a:xfrm>
              <a:off x="2469" y="6093"/>
              <a:ext cx="820" cy="331"/>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11" descr="Horizontal brick"/>
            <p:cNvSpPr>
              <a:spLocks noChangeArrowheads="1"/>
            </p:cNvSpPr>
            <p:nvPr/>
          </p:nvSpPr>
          <p:spPr bwMode="auto">
            <a:xfrm>
              <a:off x="7951" y="6097"/>
              <a:ext cx="1079" cy="331"/>
            </a:xfrm>
            <a:prstGeom prst="rect">
              <a:avLst/>
            </a:prstGeom>
            <a:pattFill prst="horzBrick">
              <a:fgClr>
                <a:srgbClr val="E36C0A"/>
              </a:fgClr>
              <a:bgClr>
                <a:srgbClr val="FFFFFF"/>
              </a:bgClr>
            </a:pattFill>
            <a:ln>
              <a:noFill/>
            </a:ln>
            <a:extLs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2"/>
            <p:cNvGrpSpPr>
              <a:grpSpLocks/>
            </p:cNvGrpSpPr>
            <p:nvPr/>
          </p:nvGrpSpPr>
          <p:grpSpPr bwMode="auto">
            <a:xfrm>
              <a:off x="2171" y="1741"/>
              <a:ext cx="7200" cy="4701"/>
              <a:chOff x="2171" y="1741"/>
              <a:chExt cx="7200" cy="4701"/>
            </a:xfrm>
          </p:grpSpPr>
          <p:sp>
            <p:nvSpPr>
              <p:cNvPr id="13" name="Rectangle 13"/>
              <p:cNvSpPr>
                <a:spLocks noChangeArrowheads="1"/>
              </p:cNvSpPr>
              <p:nvPr/>
            </p:nvSpPr>
            <p:spPr bwMode="auto">
              <a:xfrm>
                <a:off x="2171" y="1741"/>
                <a:ext cx="7200" cy="4701"/>
              </a:xfrm>
              <a:prstGeom prst="rect">
                <a:avLst/>
              </a:prstGeom>
              <a:noFill/>
              <a:ln w="12700">
                <a:solidFill>
                  <a:srgbClr val="1F497D"/>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4"/>
              <p:cNvSpPr>
                <a:spLocks noChangeArrowheads="1"/>
              </p:cNvSpPr>
              <p:nvPr/>
            </p:nvSpPr>
            <p:spPr bwMode="auto">
              <a:xfrm>
                <a:off x="2531" y="2122"/>
                <a:ext cx="6480" cy="3960"/>
              </a:xfrm>
              <a:prstGeom prst="rect">
                <a:avLst/>
              </a:prstGeom>
              <a:noFill/>
              <a:ln w="12700">
                <a:solidFill>
                  <a:srgbClr val="1F497D"/>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5"/>
              <p:cNvSpPr>
                <a:spLocks noChangeArrowheads="1"/>
              </p:cNvSpPr>
              <p:nvPr/>
            </p:nvSpPr>
            <p:spPr bwMode="auto">
              <a:xfrm>
                <a:off x="4600" y="1758"/>
                <a:ext cx="2160" cy="34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6"/>
              <p:cNvSpPr>
                <a:spLocks noChangeArrowheads="1"/>
              </p:cNvSpPr>
              <p:nvPr/>
            </p:nvSpPr>
            <p:spPr bwMode="auto">
              <a:xfrm>
                <a:off x="6203" y="6093"/>
                <a:ext cx="1728" cy="33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7"/>
              <p:cNvSpPr>
                <a:spLocks noChangeArrowheads="1"/>
              </p:cNvSpPr>
              <p:nvPr/>
            </p:nvSpPr>
            <p:spPr bwMode="auto">
              <a:xfrm rot="5400000">
                <a:off x="8112" y="3844"/>
                <a:ext cx="2160" cy="33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8"/>
              <p:cNvSpPr>
                <a:spLocks noChangeArrowheads="1"/>
              </p:cNvSpPr>
              <p:nvPr/>
            </p:nvSpPr>
            <p:spPr bwMode="auto">
              <a:xfrm rot="5400000">
                <a:off x="1268" y="3953"/>
                <a:ext cx="2160" cy="33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9"/>
              <p:cNvSpPr>
                <a:spLocks noChangeArrowheads="1"/>
              </p:cNvSpPr>
              <p:nvPr/>
            </p:nvSpPr>
            <p:spPr bwMode="auto">
              <a:xfrm>
                <a:off x="3312" y="6089"/>
                <a:ext cx="1440" cy="346"/>
              </a:xfrm>
              <a:prstGeom prst="rect">
                <a:avLst/>
              </a:prstGeom>
              <a:solidFill>
                <a:srgbClr val="FFFFFF"/>
              </a:solidFill>
              <a:ln w="9525">
                <a:solidFill>
                  <a:srgbClr val="943634"/>
                </a:solidFill>
                <a:miter lim="800000"/>
                <a:headEnd/>
                <a:tailEnd/>
              </a:ln>
            </p:spPr>
            <p:txBody>
              <a:bodyPr vert="horz" wrap="square" lIns="91440" tIns="45720" rIns="91440" bIns="45720" numCol="1" anchor="t" anchorCtr="0" compatLnSpc="1">
                <a:prstTxWarp prst="textNoShape">
                  <a:avLst/>
                </a:prstTxWarp>
              </a:bodyPr>
              <a:lstStyle/>
              <a:p>
                <a:endParaRPr lang="en-US"/>
              </a:p>
            </p:txBody>
          </p:sp>
          <p:cxnSp>
            <p:nvCxnSpPr>
              <p:cNvPr id="2068" name="AutoShape 20"/>
              <p:cNvCxnSpPr>
                <a:cxnSpLocks noChangeShapeType="1"/>
              </p:cNvCxnSpPr>
              <p:nvPr/>
            </p:nvCxnSpPr>
            <p:spPr bwMode="auto">
              <a:xfrm>
                <a:off x="4592" y="1866"/>
                <a:ext cx="2160"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69" name="AutoShape 21"/>
              <p:cNvCxnSpPr>
                <a:cxnSpLocks noChangeShapeType="1"/>
              </p:cNvCxnSpPr>
              <p:nvPr/>
            </p:nvCxnSpPr>
            <p:spPr bwMode="auto">
              <a:xfrm>
                <a:off x="4592" y="1986"/>
                <a:ext cx="216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0" name="AutoShape 22"/>
              <p:cNvCxnSpPr>
                <a:cxnSpLocks noChangeShapeType="1"/>
              </p:cNvCxnSpPr>
              <p:nvPr/>
            </p:nvCxnSpPr>
            <p:spPr bwMode="auto">
              <a:xfrm rot="5400000">
                <a:off x="1200" y="4118"/>
                <a:ext cx="2160"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1" name="AutoShape 23"/>
              <p:cNvCxnSpPr>
                <a:cxnSpLocks noChangeShapeType="1"/>
              </p:cNvCxnSpPr>
              <p:nvPr/>
            </p:nvCxnSpPr>
            <p:spPr bwMode="auto">
              <a:xfrm rot="5400000">
                <a:off x="1310" y="4117"/>
                <a:ext cx="216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2" name="AutoShape 24"/>
              <p:cNvCxnSpPr>
                <a:cxnSpLocks noChangeShapeType="1"/>
              </p:cNvCxnSpPr>
              <p:nvPr/>
            </p:nvCxnSpPr>
            <p:spPr bwMode="auto">
              <a:xfrm rot="5400000">
                <a:off x="8061" y="4009"/>
                <a:ext cx="2160"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3" name="AutoShape 25"/>
              <p:cNvCxnSpPr>
                <a:cxnSpLocks noChangeShapeType="1"/>
              </p:cNvCxnSpPr>
              <p:nvPr/>
            </p:nvCxnSpPr>
            <p:spPr bwMode="auto">
              <a:xfrm rot="5400000">
                <a:off x="8171" y="4008"/>
                <a:ext cx="216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4" name="AutoShape 26"/>
              <p:cNvCxnSpPr>
                <a:cxnSpLocks noChangeShapeType="1"/>
              </p:cNvCxnSpPr>
              <p:nvPr/>
            </p:nvCxnSpPr>
            <p:spPr bwMode="auto">
              <a:xfrm>
                <a:off x="6208" y="6207"/>
                <a:ext cx="1728"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75" name="AutoShape 27"/>
              <p:cNvCxnSpPr>
                <a:cxnSpLocks noChangeShapeType="1"/>
              </p:cNvCxnSpPr>
              <p:nvPr/>
            </p:nvCxnSpPr>
            <p:spPr bwMode="auto">
              <a:xfrm>
                <a:off x="6208" y="6327"/>
                <a:ext cx="172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20" name="Group 28"/>
          <p:cNvGrpSpPr>
            <a:grpSpLocks/>
          </p:cNvGrpSpPr>
          <p:nvPr/>
        </p:nvGrpSpPr>
        <p:grpSpPr bwMode="auto">
          <a:xfrm>
            <a:off x="1031194" y="3886200"/>
            <a:ext cx="3033422" cy="2218233"/>
            <a:chOff x="2188" y="7253"/>
            <a:chExt cx="6964" cy="4565"/>
          </a:xfrm>
        </p:grpSpPr>
        <p:sp>
          <p:nvSpPr>
            <p:cNvPr id="21" name="Rectangle 29" descr="Wide downward diagonal"/>
            <p:cNvSpPr>
              <a:spLocks noChangeArrowheads="1"/>
            </p:cNvSpPr>
            <p:nvPr/>
          </p:nvSpPr>
          <p:spPr bwMode="auto">
            <a:xfrm>
              <a:off x="2198" y="7263"/>
              <a:ext cx="320" cy="559"/>
            </a:xfrm>
            <a:prstGeom prst="rect">
              <a:avLst/>
            </a:prstGeom>
            <a:pattFill prst="wdDnDiag">
              <a:fgClr>
                <a:srgbClr val="FF0000"/>
              </a:fgClr>
              <a:bgClr>
                <a:srgbClr val="FFFFFF"/>
              </a:bgClr>
            </a:pattFill>
            <a:ln w="12700">
              <a:solidFill>
                <a:srgbClr val="FF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30" descr="Wide downward diagonal"/>
            <p:cNvSpPr>
              <a:spLocks noChangeArrowheads="1"/>
            </p:cNvSpPr>
            <p:nvPr/>
          </p:nvSpPr>
          <p:spPr bwMode="auto">
            <a:xfrm>
              <a:off x="2207" y="11249"/>
              <a:ext cx="320" cy="559"/>
            </a:xfrm>
            <a:prstGeom prst="rect">
              <a:avLst/>
            </a:prstGeom>
            <a:pattFill prst="wdDnDiag">
              <a:fgClr>
                <a:srgbClr val="FF0000"/>
              </a:fgClr>
              <a:bgClr>
                <a:srgbClr val="FFFFFF"/>
              </a:bgClr>
            </a:pattFill>
            <a:ln w="12700">
              <a:solidFill>
                <a:srgbClr val="FF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31" descr="Wide downward diagonal"/>
            <p:cNvSpPr>
              <a:spLocks noChangeArrowheads="1"/>
            </p:cNvSpPr>
            <p:nvPr/>
          </p:nvSpPr>
          <p:spPr bwMode="auto">
            <a:xfrm>
              <a:off x="8813" y="7272"/>
              <a:ext cx="321" cy="560"/>
            </a:xfrm>
            <a:prstGeom prst="rect">
              <a:avLst/>
            </a:prstGeom>
            <a:pattFill prst="wdDnDiag">
              <a:fgClr>
                <a:srgbClr val="FF0000"/>
              </a:fgClr>
              <a:bgClr>
                <a:srgbClr val="FFFFFF"/>
              </a:bgClr>
            </a:pattFill>
            <a:ln w="12700">
              <a:solidFill>
                <a:srgbClr val="FF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32" descr="Wide downward diagonal"/>
            <p:cNvSpPr>
              <a:spLocks noChangeArrowheads="1"/>
            </p:cNvSpPr>
            <p:nvPr/>
          </p:nvSpPr>
          <p:spPr bwMode="auto">
            <a:xfrm>
              <a:off x="8813" y="11239"/>
              <a:ext cx="321" cy="560"/>
            </a:xfrm>
            <a:prstGeom prst="rect">
              <a:avLst/>
            </a:prstGeom>
            <a:pattFill prst="wdDnDiag">
              <a:fgClr>
                <a:srgbClr val="FF0000"/>
              </a:fgClr>
              <a:bgClr>
                <a:srgbClr val="FFFFFF"/>
              </a:bgClr>
            </a:pattFill>
            <a:ln w="12700">
              <a:solidFill>
                <a:srgbClr val="FF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25" name="Group 33"/>
            <p:cNvGrpSpPr>
              <a:grpSpLocks/>
            </p:cNvGrpSpPr>
            <p:nvPr/>
          </p:nvGrpSpPr>
          <p:grpSpPr bwMode="auto">
            <a:xfrm>
              <a:off x="2188" y="7253"/>
              <a:ext cx="6964" cy="4565"/>
              <a:chOff x="2188" y="7253"/>
              <a:chExt cx="6964" cy="4565"/>
            </a:xfrm>
          </p:grpSpPr>
          <p:sp>
            <p:nvSpPr>
              <p:cNvPr id="26" name="Rectangle 34"/>
              <p:cNvSpPr>
                <a:spLocks noChangeArrowheads="1"/>
              </p:cNvSpPr>
              <p:nvPr/>
            </p:nvSpPr>
            <p:spPr bwMode="auto">
              <a:xfrm>
                <a:off x="2188" y="7253"/>
                <a:ext cx="6964" cy="4565"/>
              </a:xfrm>
              <a:prstGeom prst="rect">
                <a:avLst/>
              </a:prstGeom>
              <a:noFill/>
              <a:ln w="12700">
                <a:solidFill>
                  <a:srgbClr val="1F497D"/>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Rectangle 35"/>
              <p:cNvSpPr>
                <a:spLocks noChangeArrowheads="1"/>
              </p:cNvSpPr>
              <p:nvPr/>
            </p:nvSpPr>
            <p:spPr bwMode="auto">
              <a:xfrm>
                <a:off x="2536" y="7623"/>
                <a:ext cx="6268" cy="3845"/>
              </a:xfrm>
              <a:prstGeom prst="rect">
                <a:avLst/>
              </a:prstGeom>
              <a:noFill/>
              <a:ln w="12700">
                <a:solidFill>
                  <a:srgbClr val="1F497D"/>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pic>
        <p:nvPicPr>
          <p:cNvPr id="36" name="Picture 35" descr="anand west view1"/>
          <p:cNvPicPr/>
          <p:nvPr/>
        </p:nvPicPr>
        <p:blipFill>
          <a:blip r:embed="rId2" cstate="print"/>
          <a:srcRect/>
          <a:stretch>
            <a:fillRect/>
          </a:stretch>
        </p:blipFill>
        <p:spPr bwMode="auto">
          <a:xfrm>
            <a:off x="5029200" y="925416"/>
            <a:ext cx="3124200" cy="2228972"/>
          </a:xfrm>
          <a:prstGeom prst="rect">
            <a:avLst/>
          </a:prstGeom>
          <a:noFill/>
          <a:ln w="9525">
            <a:noFill/>
            <a:miter lim="800000"/>
            <a:headEnd/>
            <a:tailEnd/>
          </a:ln>
        </p:spPr>
      </p:pic>
      <p:pic>
        <p:nvPicPr>
          <p:cNvPr id="37" name="Picture 36" descr="J:\photos of chapter - 6\31-07-2012- b day 033.jpg"/>
          <p:cNvPicPr/>
          <p:nvPr/>
        </p:nvPicPr>
        <p:blipFill>
          <a:blip r:embed="rId3" cstate="print"/>
          <a:srcRect/>
          <a:stretch>
            <a:fillRect/>
          </a:stretch>
        </p:blipFill>
        <p:spPr bwMode="auto">
          <a:xfrm>
            <a:off x="5029200" y="3895433"/>
            <a:ext cx="3124200" cy="2209000"/>
          </a:xfrm>
          <a:prstGeom prst="rect">
            <a:avLst/>
          </a:prstGeom>
          <a:noFill/>
          <a:ln w="9525">
            <a:noFill/>
            <a:miter lim="800000"/>
            <a:headEnd/>
            <a:tailEnd/>
          </a:ln>
        </p:spPr>
      </p:pic>
    </p:spTree>
    <p:extLst>
      <p:ext uri="{BB962C8B-B14F-4D97-AF65-F5344CB8AC3E}">
        <p14:creationId xmlns:p14="http://schemas.microsoft.com/office/powerpoint/2010/main" val="1187989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p:cNvSpPr txBox="1">
            <a:spLocks/>
          </p:cNvSpPr>
          <p:nvPr/>
        </p:nvSpPr>
        <p:spPr>
          <a:xfrm>
            <a:off x="402336" y="990600"/>
            <a:ext cx="8229600" cy="4525963"/>
          </a:xfrm>
          <a:prstGeom prst="rect">
            <a:avLst/>
          </a:prstGeom>
        </p:spPr>
        <p:txBody>
          <a:bodyPr/>
          <a:lstStyle/>
          <a:p>
            <a:pPr marL="594360" marR="0" lvl="0" indent="-457200" algn="l" defTabSz="914400" rtl="0" eaLnBrk="0" fontAlgn="base" latinLnBrk="0" hangingPunct="0">
              <a:lnSpc>
                <a:spcPct val="100000"/>
              </a:lnSpc>
              <a:spcBef>
                <a:spcPct val="20000"/>
              </a:spcBef>
              <a:spcAft>
                <a:spcPct val="0"/>
              </a:spcAft>
              <a:buClrTx/>
              <a:buSzTx/>
              <a:buFont typeface="Wingdings" pitchFamily="2" charset="2"/>
              <a:buChar char="Ø"/>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In un-reinforced masonry structures the </a:t>
            </a:r>
            <a:r>
              <a:rPr kumimoji="0" lang="en-US" sz="2800" b="0" i="0" u="none" strike="noStrike" kern="0" cap="none" spc="0" normalizeH="0" baseline="0" noProof="0" dirty="0" smtClean="0">
                <a:ln>
                  <a:noFill/>
                </a:ln>
                <a:solidFill>
                  <a:srgbClr val="C00000"/>
                </a:solidFill>
                <a:effectLst/>
                <a:uLnTx/>
                <a:uFillTx/>
                <a:latin typeface="+mn-lt"/>
                <a:ea typeface="+mn-ea"/>
                <a:cs typeface="+mn-cs"/>
              </a:rPr>
              <a:t>lateral stability is provided by gravity. </a:t>
            </a:r>
          </a:p>
          <a:p>
            <a:pPr marL="594360" marR="0" lvl="0" indent="-457200" algn="l" defTabSz="914400" rtl="0" eaLnBrk="0" fontAlgn="base" latinLnBrk="0" hangingPunct="0">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p>
          <a:p>
            <a:pPr marL="594360" marR="0" lvl="0" indent="-457200" algn="just" defTabSz="914400" rtl="0" eaLnBrk="0" fontAlgn="base" latinLnBrk="0" hangingPunct="0">
              <a:lnSpc>
                <a:spcPct val="100000"/>
              </a:lnSpc>
              <a:spcBef>
                <a:spcPct val="20000"/>
              </a:spcBef>
              <a:spcAft>
                <a:spcPct val="0"/>
              </a:spcAft>
              <a:buClrTx/>
              <a:buSzTx/>
              <a:buFont typeface="Wingdings" pitchFamily="2" charset="2"/>
              <a:buChar char="Ø"/>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No tension can be allowed to develop at the base of the structure. </a:t>
            </a:r>
            <a:r>
              <a:rPr kumimoji="0" lang="en-US" sz="2800" b="0" i="0" u="none" strike="noStrike" kern="0" cap="none" spc="0" normalizeH="0" baseline="0" noProof="0" dirty="0" smtClean="0">
                <a:ln>
                  <a:noFill/>
                </a:ln>
                <a:solidFill>
                  <a:srgbClr val="C00000"/>
                </a:solidFill>
                <a:effectLst/>
                <a:uLnTx/>
                <a:uFillTx/>
                <a:latin typeface="+mn-lt"/>
                <a:ea typeface="+mn-ea"/>
                <a:cs typeface="+mn-cs"/>
              </a:rPr>
              <a:t>Hence un-reinforced masonry structures have to be sufficiently massive (large base width) so that the resultant of all forces acting on the structures does not fall outside the middle third of the base.</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8095410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tanjavur 00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990600"/>
            <a:ext cx="2837247" cy="50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tanjavur 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7722" y="990600"/>
            <a:ext cx="2897466"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txBox="1">
            <a:spLocks noChangeArrowheads="1"/>
          </p:cNvSpPr>
          <p:nvPr/>
        </p:nvSpPr>
        <p:spPr bwMode="auto">
          <a:xfrm>
            <a:off x="6629400" y="3733800"/>
            <a:ext cx="2438400" cy="1600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400" dirty="0" smtClean="0"/>
              <a:t>Multi-</a:t>
            </a:r>
            <a:r>
              <a:rPr lang="en-US" sz="2400" dirty="0" err="1" smtClean="0"/>
              <a:t>storeyed</a:t>
            </a:r>
            <a:r>
              <a:rPr lang="en-US" sz="2400" dirty="0" smtClean="0"/>
              <a:t> Un-reinforced masonry tower, </a:t>
            </a:r>
            <a:r>
              <a:rPr lang="en-US" sz="2400" dirty="0" err="1" smtClean="0"/>
              <a:t>Tanjavur</a:t>
            </a:r>
            <a:r>
              <a:rPr lang="en-US" sz="2400" dirty="0" smtClean="0"/>
              <a:t>, India</a:t>
            </a:r>
            <a:endParaRPr lang="en-US" sz="2400" dirty="0"/>
          </a:p>
        </p:txBody>
      </p:sp>
    </p:spTree>
    <p:extLst>
      <p:ext uri="{BB962C8B-B14F-4D97-AF65-F5344CB8AC3E}">
        <p14:creationId xmlns:p14="http://schemas.microsoft.com/office/powerpoint/2010/main" val="3225496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bijapur 10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625178"/>
            <a:ext cx="236934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ijapur 1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1600794"/>
            <a:ext cx="2438400" cy="433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orizontal bri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7024" y="2133600"/>
            <a:ext cx="2963862" cy="1981200"/>
          </a:xfrm>
          <a:prstGeom prst="rect">
            <a:avLst/>
          </a:prstGeom>
          <a:noFill/>
          <a:ln>
            <a:noFill/>
          </a:ln>
          <a:effectLst/>
          <a:extLst>
            <a:ext uri="{909E8E84-426E-40DD-AFC4-6F175D3DCCD1}">
              <a14:hiddenFill xmlns:a14="http://schemas.microsoft.com/office/drawing/2010/main">
                <a:pattFill prst="horzBrick">
                  <a:fgClr>
                    <a:schemeClr val="tx2"/>
                  </a:fgClr>
                  <a:bgClr>
                    <a:srgbClr val="AA0B27"/>
                  </a:bgClr>
                </a:pattFill>
              </a14:hiddenFill>
            </a:ext>
            <a:ext uri="{91240B29-F687-4F45-9708-019B960494DF}">
              <a14:hiddenLine xmlns:a14="http://schemas.microsoft.com/office/drawing/2010/main" w="12700">
                <a:solidFill>
                  <a:srgbClr val="FC012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7" descr="Horizontal brick"/>
          <p:cNvSpPr>
            <a:spLocks noChangeArrowheads="1"/>
          </p:cNvSpPr>
          <p:nvPr/>
        </p:nvSpPr>
        <p:spPr bwMode="auto">
          <a:xfrm>
            <a:off x="5750655" y="4782312"/>
            <a:ext cx="3276600" cy="851515"/>
          </a:xfrm>
          <a:prstGeom prst="rect">
            <a:avLst/>
          </a:prstGeom>
          <a:solidFill>
            <a:srgbClr val="FFFF00"/>
          </a:solidFill>
          <a:ln w="12700">
            <a:solidFill>
              <a:schemeClr val="tx1"/>
            </a:solidFill>
            <a:miter lim="800000"/>
            <a:headEnd/>
            <a:tailEnd/>
          </a:ln>
          <a:effectLst/>
        </p:spPr>
        <p:txBody>
          <a:bodyPr wrap="square" lIns="90488" tIns="44450" rIns="90488" bIns="44450">
            <a:spAutoFit/>
          </a:bodyPr>
          <a:lstStyle/>
          <a:p>
            <a:pPr defTabSz="692150">
              <a:lnSpc>
                <a:spcPct val="85000"/>
              </a:lnSpc>
              <a:spcAft>
                <a:spcPct val="20000"/>
              </a:spcAft>
            </a:pPr>
            <a:r>
              <a:rPr lang="en-US" dirty="0" smtClean="0">
                <a:latin typeface="Arial Narrow" pitchFamily="34" charset="0"/>
              </a:rPr>
              <a:t>Un-reinforced masonry arches and aqueducts</a:t>
            </a:r>
            <a:endParaRPr lang="en-US" dirty="0">
              <a:latin typeface="Arial Narrow" pitchFamily="34" charset="0"/>
            </a:endParaRPr>
          </a:p>
          <a:p>
            <a:pPr defTabSz="692150">
              <a:lnSpc>
                <a:spcPct val="85000"/>
              </a:lnSpc>
              <a:spcAft>
                <a:spcPct val="20000"/>
              </a:spcAft>
            </a:pPr>
            <a:r>
              <a:rPr lang="en-US" dirty="0" smtClean="0">
                <a:latin typeface="Arial Narrow" pitchFamily="34" charset="0"/>
              </a:rPr>
              <a:t>(Ref: KS </a:t>
            </a:r>
            <a:r>
              <a:rPr lang="en-US" dirty="0" err="1" smtClean="0">
                <a:latin typeface="Arial Narrow" pitchFamily="34" charset="0"/>
              </a:rPr>
              <a:t>Jagadish</a:t>
            </a:r>
            <a:r>
              <a:rPr lang="en-US" dirty="0" smtClean="0">
                <a:latin typeface="Arial Narrow" pitchFamily="34" charset="0"/>
              </a:rPr>
              <a:t> and BP </a:t>
            </a:r>
            <a:r>
              <a:rPr lang="en-US" dirty="0" err="1" smtClean="0">
                <a:latin typeface="Arial Narrow" pitchFamily="34" charset="0"/>
              </a:rPr>
              <a:t>Sinha</a:t>
            </a:r>
            <a:r>
              <a:rPr lang="en-US" dirty="0" smtClean="0">
                <a:latin typeface="Arial Narrow" pitchFamily="34" charset="0"/>
              </a:rPr>
              <a:t>)</a:t>
            </a:r>
            <a:endParaRPr lang="en-US" dirty="0">
              <a:latin typeface="Arial Narrow" pitchFamily="34" charset="0"/>
            </a:endParaRPr>
          </a:p>
        </p:txBody>
      </p:sp>
    </p:spTree>
    <p:extLst>
      <p:ext uri="{BB962C8B-B14F-4D97-AF65-F5344CB8AC3E}">
        <p14:creationId xmlns:p14="http://schemas.microsoft.com/office/powerpoint/2010/main" val="12628064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40225_132556.jpg"/>
          <p:cNvPicPr>
            <a:picLocks noChangeAspect="1"/>
          </p:cNvPicPr>
          <p:nvPr/>
        </p:nvPicPr>
        <p:blipFill>
          <a:blip r:embed="rId2" cstate="print"/>
          <a:stretch>
            <a:fillRect/>
          </a:stretch>
        </p:blipFill>
        <p:spPr>
          <a:xfrm flipV="1">
            <a:off x="76200" y="942974"/>
            <a:ext cx="8991600" cy="5057775"/>
          </a:xfrm>
          <a:prstGeom prst="rect">
            <a:avLst/>
          </a:prstGeom>
        </p:spPr>
      </p:pic>
    </p:spTree>
    <p:extLst>
      <p:ext uri="{BB962C8B-B14F-4D97-AF65-F5344CB8AC3E}">
        <p14:creationId xmlns:p14="http://schemas.microsoft.com/office/powerpoint/2010/main" val="28284003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d:\My Documents\Downloads\lagerstomiaspeciosa\IMG_20141220_10260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177" r="7139"/>
          <a:stretch/>
        </p:blipFill>
        <p:spPr bwMode="auto">
          <a:xfrm>
            <a:off x="332678" y="1447800"/>
            <a:ext cx="3813717"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25955" name="Picture 3" descr="d:\My Documents\Downloads\lagerstomiaspeciosa\IMG_20141220_10290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696"/>
          <a:stretch/>
        </p:blipFill>
        <p:spPr bwMode="auto">
          <a:xfrm>
            <a:off x="4495800" y="1037062"/>
            <a:ext cx="3768596" cy="513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92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5955"/>
                                        </p:tgtEl>
                                        <p:attrNameLst>
                                          <p:attrName>style.visibility</p:attrName>
                                        </p:attrNameLst>
                                      </p:cBhvr>
                                      <p:to>
                                        <p:strVal val="visible"/>
                                      </p:to>
                                    </p:set>
                                    <p:animEffect transition="in" filter="circle(in)">
                                      <p:cBhvr>
                                        <p:cTn id="7" dur="2000"/>
                                        <p:tgtEl>
                                          <p:spTgt spid="125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140224_112735.jpg"/>
          <p:cNvPicPr>
            <a:picLocks noChangeAspect="1"/>
          </p:cNvPicPr>
          <p:nvPr/>
        </p:nvPicPr>
        <p:blipFill>
          <a:blip r:embed="rId2" cstate="print"/>
          <a:stretch>
            <a:fillRect/>
          </a:stretch>
        </p:blipFill>
        <p:spPr>
          <a:xfrm rot="5400000">
            <a:off x="-866775" y="1628772"/>
            <a:ext cx="6400803" cy="3600452"/>
          </a:xfrm>
          <a:prstGeom prst="rect">
            <a:avLst/>
          </a:prstGeom>
        </p:spPr>
      </p:pic>
      <p:pic>
        <p:nvPicPr>
          <p:cNvPr id="4" name="Picture 3" descr="20140225_123029.jpg"/>
          <p:cNvPicPr>
            <a:picLocks noChangeAspect="1"/>
          </p:cNvPicPr>
          <p:nvPr/>
        </p:nvPicPr>
        <p:blipFill>
          <a:blip r:embed="rId3" cstate="print"/>
          <a:stretch>
            <a:fillRect/>
          </a:stretch>
        </p:blipFill>
        <p:spPr>
          <a:xfrm rot="5400000">
            <a:off x="3367087" y="1585913"/>
            <a:ext cx="6553200" cy="3686175"/>
          </a:xfrm>
          <a:prstGeom prst="rect">
            <a:avLst/>
          </a:prstGeom>
        </p:spPr>
      </p:pic>
    </p:spTree>
    <p:extLst>
      <p:ext uri="{BB962C8B-B14F-4D97-AF65-F5344CB8AC3E}">
        <p14:creationId xmlns:p14="http://schemas.microsoft.com/office/powerpoint/2010/main" val="220904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04800"/>
            <a:ext cx="7876032" cy="5907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924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76200"/>
            <a:ext cx="8290560" cy="621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8269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52400"/>
            <a:ext cx="4974336" cy="66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7389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00" y="266344"/>
            <a:ext cx="4686300" cy="62484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2133600"/>
            <a:ext cx="4267200" cy="3200400"/>
          </a:xfrm>
          <a:prstGeom prst="rect">
            <a:avLst/>
          </a:prstGeom>
        </p:spPr>
      </p:pic>
    </p:spTree>
    <p:extLst>
      <p:ext uri="{BB962C8B-B14F-4D97-AF65-F5344CB8AC3E}">
        <p14:creationId xmlns:p14="http://schemas.microsoft.com/office/powerpoint/2010/main" val="21883368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19616" cy="68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530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19616" cy="68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8898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381000"/>
            <a:ext cx="4663440" cy="621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3134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04800"/>
            <a:ext cx="8290560" cy="621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4865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304800"/>
            <a:ext cx="8290560" cy="621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4767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Horizontal brick"/>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28600"/>
            <a:ext cx="4953000" cy="6096000"/>
          </a:xfrm>
          <a:prstGeom prst="rect">
            <a:avLst/>
          </a:prstGeom>
          <a:noFill/>
          <a:ln>
            <a:noFill/>
          </a:ln>
          <a:effectLst/>
          <a:extLst>
            <a:ext uri="{909E8E84-426E-40DD-AFC4-6F175D3DCCD1}">
              <a14:hiddenFill xmlns:a14="http://schemas.microsoft.com/office/drawing/2010/main">
                <a:pattFill prst="horzBrick">
                  <a:fgClr>
                    <a:schemeClr val="tx2"/>
                  </a:fgClr>
                  <a:bgClr>
                    <a:srgbClr val="AA0B27"/>
                  </a:bgClr>
                </a:pattFill>
              </a14:hiddenFill>
            </a:ext>
            <a:ext uri="{91240B29-F687-4F45-9708-019B960494DF}">
              <a14:hiddenLine xmlns:a14="http://schemas.microsoft.com/office/drawing/2010/main" w="12700">
                <a:solidFill>
                  <a:srgbClr val="FC012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7" descr="Horizontal brick"/>
          <p:cNvSpPr>
            <a:spLocks noChangeArrowheads="1"/>
          </p:cNvSpPr>
          <p:nvPr/>
        </p:nvSpPr>
        <p:spPr bwMode="auto">
          <a:xfrm>
            <a:off x="5694218" y="2438399"/>
            <a:ext cx="3429000" cy="906915"/>
          </a:xfrm>
          <a:prstGeom prst="rect">
            <a:avLst/>
          </a:prstGeom>
          <a:solidFill>
            <a:srgbClr val="FFFF00"/>
          </a:solidFill>
          <a:ln w="12700">
            <a:solidFill>
              <a:schemeClr val="tx1"/>
            </a:solidFill>
            <a:miter lim="800000"/>
            <a:headEnd/>
            <a:tailEnd/>
          </a:ln>
          <a:effectLst/>
        </p:spPr>
        <p:txBody>
          <a:bodyPr wrap="square" lIns="90488" tIns="44450" rIns="90488" bIns="44450">
            <a:spAutoFit/>
          </a:bodyPr>
          <a:lstStyle/>
          <a:p>
            <a:pPr defTabSz="692150">
              <a:lnSpc>
                <a:spcPct val="85000"/>
              </a:lnSpc>
              <a:spcAft>
                <a:spcPct val="20000"/>
              </a:spcAft>
            </a:pPr>
            <a:r>
              <a:rPr lang="en-US" dirty="0" err="1">
                <a:latin typeface="Arial Narrow" pitchFamily="34" charset="0"/>
              </a:rPr>
              <a:t>Monadnock</a:t>
            </a:r>
            <a:r>
              <a:rPr lang="en-US" dirty="0">
                <a:latin typeface="Arial Narrow" pitchFamily="34" charset="0"/>
              </a:rPr>
              <a:t> </a:t>
            </a:r>
            <a:r>
              <a:rPr lang="en-US" dirty="0" smtClean="0">
                <a:latin typeface="Arial Narrow" pitchFamily="34" charset="0"/>
              </a:rPr>
              <a:t>Building, Chicago</a:t>
            </a:r>
            <a:r>
              <a:rPr lang="en-US" dirty="0">
                <a:latin typeface="Arial Narrow" pitchFamily="34" charset="0"/>
              </a:rPr>
              <a:t>, </a:t>
            </a:r>
            <a:r>
              <a:rPr lang="en-US" dirty="0" smtClean="0">
                <a:latin typeface="Arial Narrow" pitchFamily="34" charset="0"/>
              </a:rPr>
              <a:t>1891</a:t>
            </a:r>
          </a:p>
          <a:p>
            <a:pPr defTabSz="692150">
              <a:lnSpc>
                <a:spcPct val="85000"/>
              </a:lnSpc>
              <a:spcAft>
                <a:spcPct val="20000"/>
              </a:spcAft>
            </a:pPr>
            <a:r>
              <a:rPr lang="en-US" dirty="0" smtClean="0">
                <a:latin typeface="Arial Narrow" pitchFamily="34" charset="0"/>
              </a:rPr>
              <a:t>1.82m thick wall at basement!</a:t>
            </a:r>
            <a:endParaRPr lang="en-US" dirty="0">
              <a:latin typeface="Arial Narrow" pitchFamily="34" charset="0"/>
            </a:endParaRPr>
          </a:p>
          <a:p>
            <a:pPr defTabSz="692150">
              <a:lnSpc>
                <a:spcPct val="85000"/>
              </a:lnSpc>
              <a:spcAft>
                <a:spcPct val="20000"/>
              </a:spcAft>
            </a:pPr>
            <a:r>
              <a:rPr lang="en-US" dirty="0" smtClean="0">
                <a:latin typeface="Arial Narrow" pitchFamily="34" charset="0"/>
              </a:rPr>
              <a:t>(Ref: BP </a:t>
            </a:r>
            <a:r>
              <a:rPr lang="en-US" dirty="0" err="1" smtClean="0">
                <a:latin typeface="Arial Narrow" pitchFamily="34" charset="0"/>
              </a:rPr>
              <a:t>Sinha</a:t>
            </a:r>
            <a:r>
              <a:rPr lang="en-US" dirty="0" smtClean="0">
                <a:latin typeface="Arial Narrow" pitchFamily="34" charset="0"/>
              </a:rPr>
              <a:t>)</a:t>
            </a:r>
            <a:endParaRPr lang="en-US" dirty="0">
              <a:latin typeface="Arial Narrow" pitchFamily="34" charset="0"/>
            </a:endParaRPr>
          </a:p>
        </p:txBody>
      </p:sp>
    </p:spTree>
    <p:extLst>
      <p:ext uri="{BB962C8B-B14F-4D97-AF65-F5344CB8AC3E}">
        <p14:creationId xmlns:p14="http://schemas.microsoft.com/office/powerpoint/2010/main" val="7293370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orizontal br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837" y="129940"/>
            <a:ext cx="7040163" cy="5770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1565564" y="5900410"/>
            <a:ext cx="5943600" cy="523220"/>
          </a:xfrm>
          <a:prstGeom prst="rect">
            <a:avLst/>
          </a:prstGeom>
          <a:noFill/>
          <a:ln w="9525">
            <a:noFill/>
            <a:miter lim="800000"/>
            <a:headEnd/>
            <a:tailEnd/>
          </a:ln>
        </p:spPr>
        <p:txBody>
          <a:bodyPr wrap="square">
            <a:spAutoFit/>
          </a:bodyPr>
          <a:lstStyle/>
          <a:p>
            <a:pPr algn="ctr"/>
            <a:r>
              <a:rPr lang="en-US" sz="2800" b="1" dirty="0" smtClean="0">
                <a:solidFill>
                  <a:srgbClr val="FF0000"/>
                </a:solidFill>
              </a:rPr>
              <a:t>Stability concept </a:t>
            </a:r>
            <a:r>
              <a:rPr lang="en-US" sz="1600" b="1" dirty="0" smtClean="0">
                <a:solidFill>
                  <a:srgbClr val="FF0000"/>
                </a:solidFill>
              </a:rPr>
              <a:t>(Ref: BP </a:t>
            </a:r>
            <a:r>
              <a:rPr lang="en-US" sz="1600" b="1" dirty="0" err="1" smtClean="0">
                <a:solidFill>
                  <a:srgbClr val="FF0000"/>
                </a:solidFill>
              </a:rPr>
              <a:t>Sinha</a:t>
            </a:r>
            <a:r>
              <a:rPr lang="en-US" sz="1600" b="1" dirty="0" smtClean="0">
                <a:solidFill>
                  <a:srgbClr val="FF0000"/>
                </a:solidFill>
              </a:rPr>
              <a:t>)</a:t>
            </a:r>
            <a:endParaRPr lang="en-US" sz="1600" b="1" dirty="0">
              <a:solidFill>
                <a:srgbClr val="FF0000"/>
              </a:solidFill>
            </a:endParaRPr>
          </a:p>
        </p:txBody>
      </p:sp>
    </p:spTree>
    <p:extLst>
      <p:ext uri="{BB962C8B-B14F-4D97-AF65-F5344CB8AC3E}">
        <p14:creationId xmlns:p14="http://schemas.microsoft.com/office/powerpoint/2010/main" val="11555769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4"/>
          <p:cNvSpPr>
            <a:spLocks noChangeArrowheads="1"/>
          </p:cNvSpPr>
          <p:nvPr/>
        </p:nvSpPr>
        <p:spPr bwMode="auto">
          <a:xfrm>
            <a:off x="5334000" y="2819400"/>
            <a:ext cx="3657600" cy="1200329"/>
          </a:xfrm>
          <a:prstGeom prst="rect">
            <a:avLst/>
          </a:prstGeom>
          <a:noFill/>
          <a:ln w="9525">
            <a:noFill/>
            <a:miter lim="800000"/>
            <a:headEnd/>
            <a:tailEnd/>
          </a:ln>
        </p:spPr>
        <p:txBody>
          <a:bodyPr wrap="square">
            <a:spAutoFit/>
          </a:bodyPr>
          <a:lstStyle/>
          <a:p>
            <a:pPr algn="ctr"/>
            <a:r>
              <a:rPr lang="en-US" sz="2800" b="1" dirty="0" smtClean="0">
                <a:solidFill>
                  <a:srgbClr val="FF0000"/>
                </a:solidFill>
              </a:rPr>
              <a:t>16 storeyed load bearing masonry</a:t>
            </a:r>
          </a:p>
          <a:p>
            <a:pPr algn="ctr"/>
            <a:r>
              <a:rPr lang="en-US" sz="1600" b="1" dirty="0" smtClean="0">
                <a:solidFill>
                  <a:srgbClr val="FF0000"/>
                </a:solidFill>
              </a:rPr>
              <a:t>(Ref.: BP </a:t>
            </a:r>
            <a:r>
              <a:rPr lang="en-US" sz="1600" b="1" dirty="0" err="1" smtClean="0">
                <a:solidFill>
                  <a:srgbClr val="FF0000"/>
                </a:solidFill>
              </a:rPr>
              <a:t>Sinha</a:t>
            </a:r>
            <a:r>
              <a:rPr lang="en-US" sz="1600" b="1" dirty="0" smtClean="0">
                <a:solidFill>
                  <a:srgbClr val="FF0000"/>
                </a:solidFill>
              </a:rPr>
              <a:t>)</a:t>
            </a:r>
            <a:endParaRPr lang="en-US" sz="1600" b="1" dirty="0">
              <a:solidFill>
                <a:srgbClr val="FF0000"/>
              </a:solidFill>
            </a:endParaRPr>
          </a:p>
        </p:txBody>
      </p:sp>
      <p:pic>
        <p:nvPicPr>
          <p:cNvPr id="6" name="Picture 2" descr="Horizontal brick"/>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60" r="3892" b="8956"/>
          <a:stretch/>
        </p:blipFill>
        <p:spPr bwMode="auto">
          <a:xfrm>
            <a:off x="533400" y="228600"/>
            <a:ext cx="4925292" cy="638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4721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3.JPG"/>
          <p:cNvPicPr>
            <a:picLocks noGrp="1" noChangeAspect="1"/>
          </p:cNvPicPr>
          <p:nvPr>
            <p:ph idx="1"/>
          </p:nvPr>
        </p:nvPicPr>
        <p:blipFill rotWithShape="1">
          <a:blip r:embed="rId3" cstate="print"/>
          <a:srcRect b="5822"/>
          <a:stretch/>
        </p:blipFill>
        <p:spPr>
          <a:xfrm>
            <a:off x="838200" y="457200"/>
            <a:ext cx="4011674" cy="6096000"/>
          </a:xfrm>
        </p:spPr>
      </p:pic>
      <p:sp>
        <p:nvSpPr>
          <p:cNvPr id="5" name="Rectangle 4"/>
          <p:cNvSpPr>
            <a:spLocks noChangeArrowheads="1"/>
          </p:cNvSpPr>
          <p:nvPr/>
        </p:nvSpPr>
        <p:spPr bwMode="auto">
          <a:xfrm>
            <a:off x="5334000" y="2819400"/>
            <a:ext cx="3657600" cy="1631216"/>
          </a:xfrm>
          <a:prstGeom prst="rect">
            <a:avLst/>
          </a:prstGeom>
          <a:noFill/>
          <a:ln w="9525">
            <a:noFill/>
            <a:miter lim="800000"/>
            <a:headEnd/>
            <a:tailEnd/>
          </a:ln>
        </p:spPr>
        <p:txBody>
          <a:bodyPr wrap="square">
            <a:spAutoFit/>
          </a:bodyPr>
          <a:lstStyle/>
          <a:p>
            <a:pPr algn="ctr"/>
            <a:r>
              <a:rPr lang="en-US" sz="2800" b="1" dirty="0" smtClean="0">
                <a:solidFill>
                  <a:srgbClr val="FF0000"/>
                </a:solidFill>
              </a:rPr>
              <a:t>18 storeyed load bearing masonry at Cleveland</a:t>
            </a:r>
          </a:p>
          <a:p>
            <a:pPr algn="ctr"/>
            <a:r>
              <a:rPr lang="en-US" sz="1600" b="1" dirty="0" smtClean="0">
                <a:solidFill>
                  <a:srgbClr val="FF0000"/>
                </a:solidFill>
              </a:rPr>
              <a:t>(Ref.: BP </a:t>
            </a:r>
            <a:r>
              <a:rPr lang="en-US" sz="1600" b="1" dirty="0" err="1" smtClean="0">
                <a:solidFill>
                  <a:srgbClr val="FF0000"/>
                </a:solidFill>
              </a:rPr>
              <a:t>Sinha</a:t>
            </a:r>
            <a:r>
              <a:rPr lang="en-US" sz="1600" b="1" dirty="0" smtClean="0">
                <a:solidFill>
                  <a:srgbClr val="FF0000"/>
                </a:solidFill>
              </a:rPr>
              <a:t>)</a:t>
            </a:r>
            <a:endParaRPr lang="en-US" sz="1600" b="1" dirty="0">
              <a:solidFill>
                <a:srgbClr val="FF0000"/>
              </a:solidFill>
            </a:endParaRPr>
          </a:p>
        </p:txBody>
      </p:sp>
    </p:spTree>
    <p:extLst>
      <p:ext uri="{BB962C8B-B14F-4D97-AF65-F5344CB8AC3E}">
        <p14:creationId xmlns:p14="http://schemas.microsoft.com/office/powerpoint/2010/main" val="36979929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orizontal bric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77" r="4733" b="16979"/>
          <a:stretch/>
        </p:blipFill>
        <p:spPr bwMode="auto">
          <a:xfrm>
            <a:off x="711457" y="211282"/>
            <a:ext cx="7977755" cy="5275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447800" y="5486400"/>
            <a:ext cx="6248400" cy="892552"/>
          </a:xfrm>
          <a:prstGeom prst="rect">
            <a:avLst/>
          </a:prstGeom>
          <a:noFill/>
          <a:ln w="9525">
            <a:noFill/>
            <a:miter lim="800000"/>
            <a:headEnd/>
            <a:tailEnd/>
          </a:ln>
        </p:spPr>
        <p:txBody>
          <a:bodyPr wrap="square">
            <a:spAutoFit/>
          </a:bodyPr>
          <a:lstStyle/>
          <a:p>
            <a:pPr algn="ctr"/>
            <a:r>
              <a:rPr lang="en-US" sz="2400" b="1" dirty="0" smtClean="0">
                <a:solidFill>
                  <a:srgbClr val="FF0000"/>
                </a:solidFill>
              </a:rPr>
              <a:t>Stability concept, </a:t>
            </a:r>
            <a:r>
              <a:rPr lang="en-US" sz="2400" b="1" dirty="0" err="1" smtClean="0">
                <a:solidFill>
                  <a:srgbClr val="FF0000"/>
                </a:solidFill>
              </a:rPr>
              <a:t>Atlintada</a:t>
            </a:r>
            <a:r>
              <a:rPr lang="en-US" sz="2400" b="1" dirty="0" smtClean="0">
                <a:solidFill>
                  <a:srgbClr val="FF0000"/>
                </a:solidFill>
              </a:rPr>
              <a:t> Church designed by E. </a:t>
            </a:r>
            <a:r>
              <a:rPr lang="en-US" sz="2400" b="1" dirty="0" err="1" smtClean="0">
                <a:solidFill>
                  <a:srgbClr val="FF0000"/>
                </a:solidFill>
              </a:rPr>
              <a:t>Dieste</a:t>
            </a:r>
            <a:r>
              <a:rPr lang="en-US" sz="2800" b="1" dirty="0" smtClean="0">
                <a:solidFill>
                  <a:srgbClr val="FF0000"/>
                </a:solidFill>
              </a:rPr>
              <a:t> </a:t>
            </a:r>
            <a:r>
              <a:rPr lang="en-US" sz="1600" b="1" dirty="0" smtClean="0">
                <a:solidFill>
                  <a:srgbClr val="FF0000"/>
                </a:solidFill>
              </a:rPr>
              <a:t>(Ref: BP </a:t>
            </a:r>
            <a:r>
              <a:rPr lang="en-US" sz="1600" b="1" dirty="0" err="1" smtClean="0">
                <a:solidFill>
                  <a:srgbClr val="FF0000"/>
                </a:solidFill>
              </a:rPr>
              <a:t>Sinha</a:t>
            </a:r>
            <a:r>
              <a:rPr lang="en-US" sz="1600" b="1" dirty="0" smtClean="0">
                <a:solidFill>
                  <a:srgbClr val="FF0000"/>
                </a:solidFill>
              </a:rPr>
              <a:t>)</a:t>
            </a:r>
            <a:r>
              <a:rPr lang="en-US" sz="2800" b="1" dirty="0" smtClean="0">
                <a:solidFill>
                  <a:srgbClr val="FF0000"/>
                </a:solidFill>
              </a:rPr>
              <a:t> </a:t>
            </a:r>
            <a:endParaRPr lang="en-US" sz="2800" b="1" dirty="0">
              <a:solidFill>
                <a:srgbClr val="FF0000"/>
              </a:solidFill>
            </a:endParaRPr>
          </a:p>
        </p:txBody>
      </p:sp>
    </p:spTree>
    <p:extLst>
      <p:ext uri="{BB962C8B-B14F-4D97-AF65-F5344CB8AC3E}">
        <p14:creationId xmlns:p14="http://schemas.microsoft.com/office/powerpoint/2010/main" val="37860052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lgn="l"/>
            <a:r>
              <a:rPr lang="en-US" sz="2800" u="sng" smtClean="0">
                <a:solidFill>
                  <a:srgbClr val="0070C0"/>
                </a:solidFill>
              </a:rPr>
              <a:t>Reinforced Masonry</a:t>
            </a:r>
          </a:p>
        </p:txBody>
      </p:sp>
      <p:sp>
        <p:nvSpPr>
          <p:cNvPr id="3" name="Content Placeholder 2"/>
          <p:cNvSpPr>
            <a:spLocks noGrp="1"/>
          </p:cNvSpPr>
          <p:nvPr>
            <p:ph sz="quarter" idx="1"/>
          </p:nvPr>
        </p:nvSpPr>
        <p:spPr/>
        <p:txBody>
          <a:bodyPr>
            <a:normAutofit/>
          </a:bodyPr>
          <a:lstStyle/>
          <a:p>
            <a:pPr algn="just">
              <a:buFont typeface="Wingdings" pitchFamily="2" charset="2"/>
              <a:buChar char="Ø"/>
              <a:defRPr/>
            </a:pPr>
            <a:r>
              <a:rPr lang="en-US" sz="2400" dirty="0" smtClean="0">
                <a:solidFill>
                  <a:srgbClr val="C00000"/>
                </a:solidFill>
              </a:rPr>
              <a:t>Un-reinforced </a:t>
            </a:r>
            <a:r>
              <a:rPr lang="en-US" sz="2400" dirty="0">
                <a:solidFill>
                  <a:srgbClr val="C00000"/>
                </a:solidFill>
              </a:rPr>
              <a:t>load bearing masonry </a:t>
            </a:r>
            <a:r>
              <a:rPr lang="en-US" sz="2400" dirty="0" smtClean="0">
                <a:solidFill>
                  <a:srgbClr val="C00000"/>
                </a:solidFill>
              </a:rPr>
              <a:t>should be avoided since </a:t>
            </a:r>
            <a:r>
              <a:rPr lang="en-US" sz="2400" dirty="0">
                <a:solidFill>
                  <a:srgbClr val="C00000"/>
                </a:solidFill>
              </a:rPr>
              <a:t>it is </a:t>
            </a:r>
            <a:r>
              <a:rPr lang="en-US" sz="2400" u="sng" dirty="0">
                <a:solidFill>
                  <a:srgbClr val="C00000"/>
                </a:solidFill>
              </a:rPr>
              <a:t>not entirely insulated from brittle modes of failure</a:t>
            </a:r>
            <a:r>
              <a:rPr lang="en-US" sz="2400" dirty="0">
                <a:solidFill>
                  <a:srgbClr val="C00000"/>
                </a:solidFill>
              </a:rPr>
              <a:t>. This can be easily rectified by the usage of reinforced </a:t>
            </a:r>
            <a:r>
              <a:rPr lang="en-US" sz="2400" dirty="0" smtClean="0">
                <a:solidFill>
                  <a:srgbClr val="C00000"/>
                </a:solidFill>
              </a:rPr>
              <a:t>masonry.</a:t>
            </a:r>
          </a:p>
          <a:p>
            <a:pPr marL="0" indent="0">
              <a:buFontTx/>
              <a:buNone/>
              <a:defRPr/>
            </a:pPr>
            <a:endParaRPr lang="en-US" sz="2400" dirty="0"/>
          </a:p>
          <a:p>
            <a:pPr>
              <a:buFont typeface="Wingdings" pitchFamily="2" charset="2"/>
              <a:buChar char="ü"/>
              <a:defRPr/>
            </a:pPr>
            <a:r>
              <a:rPr lang="en-US" sz="2400" dirty="0" smtClean="0">
                <a:solidFill>
                  <a:srgbClr val="0070C0"/>
                </a:solidFill>
              </a:rPr>
              <a:t>Lesser </a:t>
            </a:r>
            <a:r>
              <a:rPr lang="en-US" sz="2400" dirty="0">
                <a:solidFill>
                  <a:srgbClr val="0070C0"/>
                </a:solidFill>
              </a:rPr>
              <a:t>unit </a:t>
            </a:r>
            <a:r>
              <a:rPr lang="en-US" sz="2400" dirty="0" smtClean="0">
                <a:solidFill>
                  <a:srgbClr val="0070C0"/>
                </a:solidFill>
              </a:rPr>
              <a:t>weight when compared to massive URM</a:t>
            </a:r>
          </a:p>
          <a:p>
            <a:pPr>
              <a:buFont typeface="Wingdings" pitchFamily="2" charset="2"/>
              <a:buChar char="ü"/>
              <a:defRPr/>
            </a:pPr>
            <a:r>
              <a:rPr lang="en-US" sz="2400" dirty="0" smtClean="0">
                <a:solidFill>
                  <a:srgbClr val="0070C0"/>
                </a:solidFill>
              </a:rPr>
              <a:t>Eliminating </a:t>
            </a:r>
            <a:r>
              <a:rPr lang="en-US" sz="2400" dirty="0">
                <a:solidFill>
                  <a:srgbClr val="0070C0"/>
                </a:solidFill>
              </a:rPr>
              <a:t>the need for RC </a:t>
            </a:r>
            <a:r>
              <a:rPr lang="en-US" sz="2400" dirty="0" smtClean="0">
                <a:solidFill>
                  <a:srgbClr val="0070C0"/>
                </a:solidFill>
              </a:rPr>
              <a:t>beams</a:t>
            </a:r>
          </a:p>
          <a:p>
            <a:pPr>
              <a:buFont typeface="Wingdings" pitchFamily="2" charset="2"/>
              <a:buChar char="ü"/>
              <a:defRPr/>
            </a:pPr>
            <a:r>
              <a:rPr lang="en-US" sz="2400" dirty="0" smtClean="0">
                <a:solidFill>
                  <a:srgbClr val="0070C0"/>
                </a:solidFill>
              </a:rPr>
              <a:t>Elimination </a:t>
            </a:r>
            <a:r>
              <a:rPr lang="en-US" sz="2400" dirty="0">
                <a:solidFill>
                  <a:srgbClr val="0070C0"/>
                </a:solidFill>
              </a:rPr>
              <a:t>of expensive form work which is otherwise </a:t>
            </a:r>
            <a:r>
              <a:rPr lang="en-US" sz="2400" dirty="0" smtClean="0">
                <a:solidFill>
                  <a:srgbClr val="0070C0"/>
                </a:solidFill>
              </a:rPr>
              <a:t>  required </a:t>
            </a:r>
            <a:r>
              <a:rPr lang="en-US" sz="2400" dirty="0">
                <a:solidFill>
                  <a:srgbClr val="0070C0"/>
                </a:solidFill>
              </a:rPr>
              <a:t>in conventional RC framed </a:t>
            </a:r>
            <a:r>
              <a:rPr lang="en-US" sz="2400" dirty="0" smtClean="0">
                <a:solidFill>
                  <a:srgbClr val="0070C0"/>
                </a:solidFill>
              </a:rPr>
              <a:t>construction</a:t>
            </a:r>
            <a:endParaRPr lang="en-US" sz="2400" dirty="0">
              <a:solidFill>
                <a:srgbClr val="0070C0"/>
              </a:solidFill>
            </a:endParaRPr>
          </a:p>
        </p:txBody>
      </p:sp>
    </p:spTree>
    <p:extLst>
      <p:ext uri="{BB962C8B-B14F-4D97-AF65-F5344CB8AC3E}">
        <p14:creationId xmlns:p14="http://schemas.microsoft.com/office/powerpoint/2010/main" val="20823720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orizontal brick"/>
          <p:cNvPicPr>
            <a:picLocks noChangeAspect="1" noChangeArrowheads="1"/>
          </p:cNvPicPr>
          <p:nvPr/>
        </p:nvPicPr>
        <p:blipFill rotWithShape="1">
          <a:blip r:embed="rId2" cstate="print"/>
          <a:srcRect l="5842" t="1614" r="6885"/>
          <a:stretch/>
        </p:blipFill>
        <p:spPr bwMode="auto">
          <a:xfrm>
            <a:off x="1371600" y="152400"/>
            <a:ext cx="4024745" cy="6590831"/>
          </a:xfrm>
          <a:prstGeom prst="rect">
            <a:avLst/>
          </a:prstGeom>
          <a:noFill/>
          <a:ln w="9525">
            <a:noFill/>
            <a:miter lim="800000"/>
            <a:headEnd/>
            <a:tailEnd/>
          </a:ln>
        </p:spPr>
      </p:pic>
      <p:sp>
        <p:nvSpPr>
          <p:cNvPr id="30723" name="Title 1"/>
          <p:cNvSpPr>
            <a:spLocks noGrp="1"/>
          </p:cNvSpPr>
          <p:nvPr>
            <p:ph type="title"/>
          </p:nvPr>
        </p:nvSpPr>
        <p:spPr>
          <a:xfrm>
            <a:off x="5943600" y="1752600"/>
            <a:ext cx="2819400" cy="1143000"/>
          </a:xfrm>
        </p:spPr>
        <p:txBody>
          <a:bodyPr/>
          <a:lstStyle/>
          <a:p>
            <a:r>
              <a:rPr lang="en-US" sz="3200" b="1" dirty="0" smtClean="0">
                <a:solidFill>
                  <a:schemeClr val="accent2"/>
                </a:solidFill>
              </a:rPr>
              <a:t>Reinforced masonry</a:t>
            </a:r>
          </a:p>
        </p:txBody>
      </p:sp>
    </p:spTree>
    <p:extLst>
      <p:ext uri="{BB962C8B-B14F-4D97-AF65-F5344CB8AC3E}">
        <p14:creationId xmlns:p14="http://schemas.microsoft.com/office/powerpoint/2010/main" val="23991153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066800" y="152400"/>
            <a:ext cx="6996112" cy="1143000"/>
          </a:xfrm>
        </p:spPr>
        <p:txBody>
          <a:bodyPr/>
          <a:lstStyle/>
          <a:p>
            <a:r>
              <a:rPr lang="en-US" sz="3200" b="1" dirty="0" smtClean="0">
                <a:solidFill>
                  <a:schemeClr val="accent2"/>
                </a:solidFill>
              </a:rPr>
              <a:t>Reinforced/Pre-stressed masonry</a:t>
            </a:r>
          </a:p>
        </p:txBody>
      </p:sp>
      <p:pic>
        <p:nvPicPr>
          <p:cNvPr id="31747" name="Picture 2" descr="Horizontal brick"/>
          <p:cNvPicPr>
            <a:picLocks noChangeAspect="1" noChangeArrowheads="1"/>
          </p:cNvPicPr>
          <p:nvPr/>
        </p:nvPicPr>
        <p:blipFill>
          <a:blip r:embed="rId2" cstate="print"/>
          <a:srcRect/>
          <a:stretch>
            <a:fillRect/>
          </a:stretch>
        </p:blipFill>
        <p:spPr bwMode="auto">
          <a:xfrm>
            <a:off x="410950" y="1447800"/>
            <a:ext cx="8190125" cy="5026025"/>
          </a:xfrm>
          <a:prstGeom prst="rect">
            <a:avLst/>
          </a:prstGeom>
          <a:noFill/>
          <a:ln w="9525">
            <a:noFill/>
            <a:miter lim="800000"/>
            <a:headEnd/>
            <a:tailEnd/>
          </a:ln>
        </p:spPr>
      </p:pic>
    </p:spTree>
    <p:extLst>
      <p:ext uri="{BB962C8B-B14F-4D97-AF65-F5344CB8AC3E}">
        <p14:creationId xmlns:p14="http://schemas.microsoft.com/office/powerpoint/2010/main" val="30394927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orizontal brick"/>
          <p:cNvPicPr>
            <a:picLocks noChangeAspect="1" noChangeArrowheads="1"/>
          </p:cNvPicPr>
          <p:nvPr/>
        </p:nvPicPr>
        <p:blipFill>
          <a:blip r:embed="rId2" cstate="print"/>
          <a:srcRect l="2129" t="2812" r="2779"/>
          <a:stretch>
            <a:fillRect/>
          </a:stretch>
        </p:blipFill>
        <p:spPr bwMode="auto">
          <a:xfrm>
            <a:off x="1146174" y="1143000"/>
            <a:ext cx="6909709" cy="5345113"/>
          </a:xfrm>
          <a:prstGeom prst="rect">
            <a:avLst/>
          </a:prstGeom>
          <a:noFill/>
          <a:ln w="9525">
            <a:noFill/>
            <a:miter lim="800000"/>
            <a:headEnd/>
            <a:tailEnd/>
          </a:ln>
        </p:spPr>
      </p:pic>
      <p:sp>
        <p:nvSpPr>
          <p:cNvPr id="32771" name="Title 1"/>
          <p:cNvSpPr>
            <a:spLocks noGrp="1"/>
          </p:cNvSpPr>
          <p:nvPr>
            <p:ph type="title"/>
          </p:nvPr>
        </p:nvSpPr>
        <p:spPr>
          <a:xfrm>
            <a:off x="1132320" y="152400"/>
            <a:ext cx="6996112" cy="1143000"/>
          </a:xfrm>
        </p:spPr>
        <p:txBody>
          <a:bodyPr/>
          <a:lstStyle/>
          <a:p>
            <a:r>
              <a:rPr lang="en-US" sz="3200" b="1" dirty="0" smtClean="0">
                <a:solidFill>
                  <a:schemeClr val="accent2"/>
                </a:solidFill>
              </a:rPr>
              <a:t>Reinforced/Pre-stressed masonry</a:t>
            </a:r>
          </a:p>
        </p:txBody>
      </p:sp>
    </p:spTree>
    <p:extLst>
      <p:ext uri="{BB962C8B-B14F-4D97-AF65-F5344CB8AC3E}">
        <p14:creationId xmlns:p14="http://schemas.microsoft.com/office/powerpoint/2010/main" val="5062421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762001"/>
            <a:ext cx="634571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0" y="0"/>
            <a:ext cx="8839199" cy="762000"/>
          </a:xfrm>
          <a:prstGeom prst="rect">
            <a:avLst/>
          </a:prstGeom>
        </p:spPr>
        <p:txBody>
          <a:bodyPr vert="horz" lIns="91440" tIns="45720" rIns="91440" bIns="45720" rtlCol="0" anchor="ctr">
            <a:noAutofit/>
          </a:bodyPr>
          <a:lst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a:lstStyle>
          <a:p>
            <a:pPr algn="ctr"/>
            <a:r>
              <a:rPr lang="en-US" sz="2400" dirty="0" smtClean="0">
                <a:solidFill>
                  <a:schemeClr val="tx1"/>
                </a:solidFill>
                <a:latin typeface="Arabic Typesetting" pitchFamily="66" charset="-78"/>
                <a:cs typeface="Arabic Typesetting" pitchFamily="66" charset="-78"/>
              </a:rPr>
              <a:t>ANTONIO GAUDI – LA PEDRERA</a:t>
            </a:r>
          </a:p>
        </p:txBody>
      </p:sp>
    </p:spTree>
    <p:extLst>
      <p:ext uri="{BB962C8B-B14F-4D97-AF65-F5344CB8AC3E}">
        <p14:creationId xmlns:p14="http://schemas.microsoft.com/office/powerpoint/2010/main" val="29245497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914400"/>
            <a:ext cx="5334000" cy="5529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1" y="295533"/>
            <a:ext cx="8839199" cy="618867"/>
          </a:xfrm>
          <a:prstGeom prst="rect">
            <a:avLst/>
          </a:prstGeom>
        </p:spPr>
        <p:txBody>
          <a:bodyPr vert="horz" lIns="91440" tIns="45720" rIns="91440" bIns="45720" rtlCol="0" anchor="ctr">
            <a:noAutofit/>
          </a:bodyPr>
          <a:lst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a:lstStyle>
          <a:p>
            <a:pPr algn="ctr"/>
            <a:r>
              <a:rPr lang="en-US" sz="2000" dirty="0" smtClean="0">
                <a:solidFill>
                  <a:schemeClr val="tx1"/>
                </a:solidFill>
                <a:latin typeface="Arabic Typesetting" pitchFamily="66" charset="-78"/>
                <a:cs typeface="Arabic Typesetting" pitchFamily="66" charset="-78"/>
              </a:rPr>
              <a:t>ANTONIO GAUDI – CRYPT OF THE GUELL INDUSTRIAL VILLAGE</a:t>
            </a:r>
          </a:p>
        </p:txBody>
      </p:sp>
    </p:spTree>
    <p:extLst>
      <p:ext uri="{BB962C8B-B14F-4D97-AF65-F5344CB8AC3E}">
        <p14:creationId xmlns:p14="http://schemas.microsoft.com/office/powerpoint/2010/main" val="39221481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a:xfrm>
            <a:off x="685800" y="152400"/>
            <a:ext cx="7848600" cy="1143000"/>
          </a:xfrm>
        </p:spPr>
        <p:txBody>
          <a:bodyPr/>
          <a:lstStyle/>
          <a:p>
            <a:r>
              <a:rPr lang="en-US" sz="2800" dirty="0" smtClean="0">
                <a:solidFill>
                  <a:schemeClr val="tx1"/>
                </a:solidFill>
                <a:latin typeface="Arabic Typesetting" pitchFamily="66" charset="-78"/>
                <a:cs typeface="Arabic Typesetting" pitchFamily="66" charset="-78"/>
              </a:rPr>
              <a:t>CORBELLED  ARCH </a:t>
            </a:r>
            <a:r>
              <a:rPr lang="en-US" sz="1600" dirty="0" smtClean="0">
                <a:solidFill>
                  <a:schemeClr val="tx1"/>
                </a:solidFill>
                <a:latin typeface="Arabic Typesetting" pitchFamily="66" charset="-78"/>
                <a:cs typeface="Arabic Typesetting" pitchFamily="66" charset="-78"/>
              </a:rPr>
              <a:t>(ANTONIO GAUDI) </a:t>
            </a:r>
            <a:endParaRPr lang="en-US" sz="1600" b="1" dirty="0" smtClean="0">
              <a:solidFill>
                <a:schemeClr val="accent2"/>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600200"/>
            <a:ext cx="7624763" cy="419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85316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839200" cy="1143000"/>
          </a:xfrm>
        </p:spPr>
        <p:txBody>
          <a:bodyPr>
            <a:noAutofit/>
          </a:bodyPr>
          <a:lstStyle/>
          <a:p>
            <a:pPr algn="ctr"/>
            <a:r>
              <a:rPr lang="en-US" b="1" dirty="0" smtClean="0">
                <a:latin typeface="Arabic Typesetting" pitchFamily="66" charset="-78"/>
                <a:cs typeface="Arabic Typesetting" pitchFamily="66" charset="-78"/>
              </a:rPr>
              <a:t>9 STOREYED HOTEL – NASHIK</a:t>
            </a:r>
            <a:r>
              <a:rPr lang="en-US" dirty="0" smtClean="0">
                <a:latin typeface="Arabic Typesetting" pitchFamily="66" charset="-78"/>
                <a:cs typeface="Arabic Typesetting" pitchFamily="66" charset="-78"/>
              </a:rPr>
              <a:t/>
            </a:r>
            <a:br>
              <a:rPr lang="en-US" dirty="0" smtClean="0">
                <a:latin typeface="Arabic Typesetting" pitchFamily="66" charset="-78"/>
                <a:cs typeface="Arabic Typesetting" pitchFamily="66" charset="-78"/>
              </a:rPr>
            </a:br>
            <a:r>
              <a:rPr lang="en-US" dirty="0" smtClean="0">
                <a:effectLst/>
                <a:latin typeface="Arabic Typesetting" pitchFamily="66" charset="-78"/>
                <a:cs typeface="Arabic Typesetting" pitchFamily="66" charset="-78"/>
              </a:rPr>
              <a:t>- LOAD BEARING MASONRY BUILDING.</a:t>
            </a:r>
            <a:br>
              <a:rPr lang="en-US" dirty="0" smtClean="0">
                <a:effectLst/>
                <a:latin typeface="Arabic Typesetting" pitchFamily="66" charset="-78"/>
                <a:cs typeface="Arabic Typesetting" pitchFamily="66" charset="-78"/>
              </a:rPr>
            </a:br>
            <a:r>
              <a:rPr lang="en-US" dirty="0" smtClean="0">
                <a:effectLst/>
                <a:latin typeface="Arabic Typesetting" pitchFamily="66" charset="-78"/>
                <a:cs typeface="Arabic Typesetting" pitchFamily="66" charset="-78"/>
              </a:rPr>
              <a:t>- HOLLOW CONCRETE BLOCKS.</a:t>
            </a:r>
            <a:endParaRPr lang="en-US" dirty="0">
              <a:effectLst/>
              <a:latin typeface="Arabic Typesetting" pitchFamily="66" charset="-78"/>
              <a:cs typeface="Arabic Typesetting" pitchFamily="66" charset="-78"/>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600200"/>
            <a:ext cx="8153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21640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28600" y="1600200"/>
            <a:ext cx="8750300" cy="4262437"/>
            <a:chOff x="393700" y="1658938"/>
            <a:chExt cx="8750300" cy="4262437"/>
          </a:xfrm>
        </p:grpSpPr>
        <p:sp>
          <p:nvSpPr>
            <p:cNvPr id="7" name="Text Box 15" descr="Horizontal brick"/>
            <p:cNvSpPr txBox="1">
              <a:spLocks noChangeArrowheads="1"/>
            </p:cNvSpPr>
            <p:nvPr/>
          </p:nvSpPr>
          <p:spPr bwMode="auto">
            <a:xfrm>
              <a:off x="3827463" y="3063875"/>
              <a:ext cx="4083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u="sng" dirty="0">
                  <a:solidFill>
                    <a:srgbClr val="000000"/>
                  </a:solidFill>
                  <a:latin typeface="Arial" charset="0"/>
                </a:rPr>
                <a:t>Factors:</a:t>
              </a:r>
            </a:p>
          </p:txBody>
        </p:sp>
        <p:sp>
          <p:nvSpPr>
            <p:cNvPr id="8" name="Text Box 17" descr="Horizontal brick"/>
            <p:cNvSpPr txBox="1">
              <a:spLocks noChangeArrowheads="1"/>
            </p:cNvSpPr>
            <p:nvPr/>
          </p:nvSpPr>
          <p:spPr bwMode="auto">
            <a:xfrm>
              <a:off x="3827463" y="4403725"/>
              <a:ext cx="4083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height of wall</a:t>
              </a:r>
            </a:p>
          </p:txBody>
        </p:sp>
        <p:sp>
          <p:nvSpPr>
            <p:cNvPr id="9" name="Text Box 18" descr="Horizontal brick"/>
            <p:cNvSpPr txBox="1">
              <a:spLocks noChangeArrowheads="1"/>
            </p:cNvSpPr>
            <p:nvPr/>
          </p:nvSpPr>
          <p:spPr bwMode="auto">
            <a:xfrm>
              <a:off x="3827463" y="4892675"/>
              <a:ext cx="4083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length of wall</a:t>
              </a:r>
            </a:p>
          </p:txBody>
        </p:sp>
        <p:sp>
          <p:nvSpPr>
            <p:cNvPr id="10" name="Text Box 19" descr="Horizontal brick"/>
            <p:cNvSpPr txBox="1">
              <a:spLocks noChangeArrowheads="1"/>
            </p:cNvSpPr>
            <p:nvPr/>
          </p:nvSpPr>
          <p:spPr bwMode="auto">
            <a:xfrm>
              <a:off x="3827463" y="5402263"/>
              <a:ext cx="4699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thickness of wall</a:t>
              </a:r>
            </a:p>
          </p:txBody>
        </p:sp>
        <p:sp>
          <p:nvSpPr>
            <p:cNvPr id="11" name="Text Box 20" descr="Horizontal brick"/>
            <p:cNvSpPr txBox="1">
              <a:spLocks noChangeArrowheads="1"/>
            </p:cNvSpPr>
            <p:nvPr/>
          </p:nvSpPr>
          <p:spPr bwMode="auto">
            <a:xfrm>
              <a:off x="3827463" y="3957638"/>
              <a:ext cx="4699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a:solidFill>
                    <a:srgbClr val="000000"/>
                  </a:solidFill>
                  <a:latin typeface="Arial" charset="0"/>
                </a:rPr>
                <a:t>Eccentricity of load</a:t>
              </a:r>
            </a:p>
          </p:txBody>
        </p:sp>
        <p:grpSp>
          <p:nvGrpSpPr>
            <p:cNvPr id="12" name="Group 24"/>
            <p:cNvGrpSpPr/>
            <p:nvPr/>
          </p:nvGrpSpPr>
          <p:grpSpPr>
            <a:xfrm>
              <a:off x="393700" y="1658938"/>
              <a:ext cx="8750300" cy="4197350"/>
              <a:chOff x="393700" y="1658938"/>
              <a:chExt cx="8750300" cy="4197350"/>
            </a:xfrm>
          </p:grpSpPr>
          <p:sp>
            <p:nvSpPr>
              <p:cNvPr id="13" name="Text Box 12" descr="Horizontal brick"/>
              <p:cNvSpPr txBox="1">
                <a:spLocks noChangeArrowheads="1"/>
              </p:cNvSpPr>
              <p:nvPr/>
            </p:nvSpPr>
            <p:spPr bwMode="auto">
              <a:xfrm>
                <a:off x="4741863" y="1658938"/>
                <a:ext cx="40830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u="sng">
                    <a:solidFill>
                      <a:srgbClr val="000000"/>
                    </a:solidFill>
                    <a:latin typeface="Arial" charset="0"/>
                  </a:rPr>
                  <a:t>To be chosen:</a:t>
                </a:r>
              </a:p>
            </p:txBody>
          </p:sp>
          <p:sp>
            <p:nvSpPr>
              <p:cNvPr id="14" name="Text Box 13" descr="Horizontal brick"/>
              <p:cNvSpPr txBox="1">
                <a:spLocks noChangeArrowheads="1"/>
              </p:cNvSpPr>
              <p:nvPr/>
            </p:nvSpPr>
            <p:spPr bwMode="auto">
              <a:xfrm>
                <a:off x="4762500" y="2127250"/>
                <a:ext cx="438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a:solidFill>
                      <a:srgbClr val="000000"/>
                    </a:solidFill>
                    <a:latin typeface="Arial" charset="0"/>
                  </a:rPr>
                  <a:t>Strength of brick or block</a:t>
                </a:r>
              </a:p>
            </p:txBody>
          </p:sp>
          <p:sp>
            <p:nvSpPr>
              <p:cNvPr id="15" name="Text Box 14" descr="Horizontal brick"/>
              <p:cNvSpPr txBox="1">
                <a:spLocks noChangeArrowheads="1"/>
              </p:cNvSpPr>
              <p:nvPr/>
            </p:nvSpPr>
            <p:spPr bwMode="auto">
              <a:xfrm>
                <a:off x="4762500" y="2592388"/>
                <a:ext cx="438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a:solidFill>
                      <a:srgbClr val="000000"/>
                    </a:solidFill>
                    <a:latin typeface="Arial" charset="0"/>
                  </a:rPr>
                  <a:t>Type of mortar</a:t>
                </a:r>
              </a:p>
            </p:txBody>
          </p:sp>
          <p:grpSp>
            <p:nvGrpSpPr>
              <p:cNvPr id="16" name="Group 23"/>
              <p:cNvGrpSpPr/>
              <p:nvPr/>
            </p:nvGrpSpPr>
            <p:grpSpPr>
              <a:xfrm>
                <a:off x="393700" y="1917700"/>
                <a:ext cx="7516813" cy="3938588"/>
                <a:chOff x="393700" y="1917700"/>
                <a:chExt cx="7516813" cy="3938588"/>
              </a:xfrm>
            </p:grpSpPr>
            <p:sp>
              <p:nvSpPr>
                <p:cNvPr id="17" name="AutoShape 3" descr="Horizontal brick"/>
                <p:cNvSpPr>
                  <a:spLocks/>
                </p:cNvSpPr>
                <p:nvPr/>
              </p:nvSpPr>
              <p:spPr bwMode="auto">
                <a:xfrm>
                  <a:off x="393700" y="3698875"/>
                  <a:ext cx="2878138" cy="2157413"/>
                </a:xfrm>
                <a:custGeom>
                  <a:avLst/>
                  <a:gdLst>
                    <a:gd name="T0" fmla="*/ 1439069 w 2878138"/>
                    <a:gd name="T1" fmla="*/ 0 h 2157417"/>
                    <a:gd name="T2" fmla="*/ 2878138 w 2878138"/>
                    <a:gd name="T3" fmla="*/ 1078709 h 2157417"/>
                    <a:gd name="T4" fmla="*/ 1439069 w 2878138"/>
                    <a:gd name="T5" fmla="*/ 2157417 h 2157417"/>
                    <a:gd name="T6" fmla="*/ 0 w 2878138"/>
                    <a:gd name="T7" fmla="*/ 1078709 h 2157417"/>
                    <a:gd name="T8" fmla="*/ 1481872 w 2878138"/>
                    <a:gd name="T9" fmla="*/ 0 h 2157417"/>
                    <a:gd name="T10" fmla="*/ 1396266 w 2878138"/>
                    <a:gd name="T11" fmla="*/ 85606 h 2157417"/>
                    <a:gd name="T12" fmla="*/ 0 w 2878138"/>
                    <a:gd name="T13" fmla="*/ 1121512 h 2157417"/>
                    <a:gd name="T14" fmla="*/ 1396266 w 2878138"/>
                    <a:gd name="T15" fmla="*/ 2157417 h 2157417"/>
                    <a:gd name="T16" fmla="*/ 2792532 w 2878138"/>
                    <a:gd name="T17" fmla="*/ 1121512 h 2157417"/>
                    <a:gd name="T18" fmla="*/ 2878138 w 2878138"/>
                    <a:gd name="T19" fmla="*/ 1035905 h 2157417"/>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2878138"/>
                    <a:gd name="T31" fmla="*/ 85606 h 2157417"/>
                    <a:gd name="T32" fmla="*/ 2792532 w 2878138"/>
                    <a:gd name="T33" fmla="*/ 2157417 h 21574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78138" h="2157417" stroke="0">
                      <a:moveTo>
                        <a:pt x="0" y="85606"/>
                      </a:moveTo>
                      <a:lnTo>
                        <a:pt x="2792532" y="85606"/>
                      </a:lnTo>
                      <a:lnTo>
                        <a:pt x="2792532" y="2157417"/>
                      </a:lnTo>
                      <a:lnTo>
                        <a:pt x="0" y="2157417"/>
                      </a:lnTo>
                      <a:lnTo>
                        <a:pt x="0" y="85606"/>
                      </a:lnTo>
                      <a:close/>
                    </a:path>
                    <a:path w="2878138" h="2157417" stroke="0">
                      <a:moveTo>
                        <a:pt x="2792532" y="85606"/>
                      </a:moveTo>
                      <a:lnTo>
                        <a:pt x="2878138" y="0"/>
                      </a:lnTo>
                      <a:lnTo>
                        <a:pt x="2878138" y="2071811"/>
                      </a:lnTo>
                      <a:lnTo>
                        <a:pt x="2792532" y="2157417"/>
                      </a:lnTo>
                      <a:lnTo>
                        <a:pt x="2792532" y="85606"/>
                      </a:lnTo>
                      <a:close/>
                    </a:path>
                    <a:path w="2878138" h="2157417" stroke="0">
                      <a:moveTo>
                        <a:pt x="0" y="85606"/>
                      </a:moveTo>
                      <a:lnTo>
                        <a:pt x="85606" y="0"/>
                      </a:lnTo>
                      <a:lnTo>
                        <a:pt x="2878138" y="0"/>
                      </a:lnTo>
                      <a:lnTo>
                        <a:pt x="2792532" y="85606"/>
                      </a:lnTo>
                      <a:lnTo>
                        <a:pt x="0" y="85606"/>
                      </a:lnTo>
                      <a:close/>
                    </a:path>
                    <a:path w="2878138" h="2157417" fill="none">
                      <a:moveTo>
                        <a:pt x="0" y="85606"/>
                      </a:moveTo>
                      <a:lnTo>
                        <a:pt x="85606" y="0"/>
                      </a:lnTo>
                      <a:lnTo>
                        <a:pt x="2878138" y="0"/>
                      </a:lnTo>
                      <a:lnTo>
                        <a:pt x="2878138" y="2071811"/>
                      </a:lnTo>
                      <a:lnTo>
                        <a:pt x="2792532" y="2157417"/>
                      </a:lnTo>
                      <a:lnTo>
                        <a:pt x="0" y="2157417"/>
                      </a:lnTo>
                      <a:lnTo>
                        <a:pt x="0" y="85606"/>
                      </a:lnTo>
                      <a:close/>
                      <a:moveTo>
                        <a:pt x="0" y="85606"/>
                      </a:moveTo>
                      <a:lnTo>
                        <a:pt x="2792532" y="85606"/>
                      </a:lnTo>
                      <a:lnTo>
                        <a:pt x="2878138" y="0"/>
                      </a:lnTo>
                      <a:moveTo>
                        <a:pt x="2792532" y="85606"/>
                      </a:moveTo>
                      <a:lnTo>
                        <a:pt x="2792532" y="2157417"/>
                      </a:lnTo>
                    </a:path>
                  </a:pathLst>
                </a:custGeom>
                <a:blipFill dpi="0" rotWithShape="1">
                  <a:blip r:embed="rId2" cstate="print"/>
                  <a:srcRect/>
                  <a:tile tx="0" ty="0" sx="100000" sy="100000" flip="none" algn="tl"/>
                </a:blipFill>
                <a:ln w="9528">
                  <a:solidFill>
                    <a:srgbClr val="000000"/>
                  </a:solidFill>
                  <a:prstDash val="solid"/>
                  <a:miter lim="800000"/>
                  <a:headEnd/>
                  <a:tailEnd/>
                </a:ln>
              </p:spPr>
              <p:txBody>
                <a:bodyPr wrap="none" anchor="ctr"/>
                <a:lstStyle/>
                <a:p>
                  <a:endParaRPr lang="en-US"/>
                </a:p>
              </p:txBody>
            </p:sp>
            <p:grpSp>
              <p:nvGrpSpPr>
                <p:cNvPr id="18" name="Group 22"/>
                <p:cNvGrpSpPr/>
                <p:nvPr/>
              </p:nvGrpSpPr>
              <p:grpSpPr>
                <a:xfrm>
                  <a:off x="433388" y="1917700"/>
                  <a:ext cx="7477125" cy="2133600"/>
                  <a:chOff x="433388" y="1917700"/>
                  <a:chExt cx="7477125" cy="2133600"/>
                </a:xfrm>
              </p:grpSpPr>
              <p:grpSp>
                <p:nvGrpSpPr>
                  <p:cNvPr id="19" name="Group 21"/>
                  <p:cNvGrpSpPr/>
                  <p:nvPr/>
                </p:nvGrpSpPr>
                <p:grpSpPr>
                  <a:xfrm>
                    <a:off x="466725" y="1938338"/>
                    <a:ext cx="7443788" cy="2112962"/>
                    <a:chOff x="466725" y="1938338"/>
                    <a:chExt cx="7443788" cy="2112962"/>
                  </a:xfrm>
                </p:grpSpPr>
                <p:sp>
                  <p:nvSpPr>
                    <p:cNvPr id="21" name="AutoShape 4"/>
                    <p:cNvSpPr>
                      <a:spLocks/>
                    </p:cNvSpPr>
                    <p:nvPr/>
                  </p:nvSpPr>
                  <p:spPr bwMode="auto">
                    <a:xfrm>
                      <a:off x="466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2" name="AutoShape 5"/>
                    <p:cNvSpPr>
                      <a:spLocks/>
                    </p:cNvSpPr>
                    <p:nvPr/>
                  </p:nvSpPr>
                  <p:spPr bwMode="auto">
                    <a:xfrm>
                      <a:off x="847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3" name="AutoShape 6"/>
                    <p:cNvSpPr>
                      <a:spLocks/>
                    </p:cNvSpPr>
                    <p:nvPr/>
                  </p:nvSpPr>
                  <p:spPr bwMode="auto">
                    <a:xfrm>
                      <a:off x="1228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4" name="AutoShape 7"/>
                    <p:cNvSpPr>
                      <a:spLocks/>
                    </p:cNvSpPr>
                    <p:nvPr/>
                  </p:nvSpPr>
                  <p:spPr bwMode="auto">
                    <a:xfrm>
                      <a:off x="1609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5" name="AutoShape 8"/>
                    <p:cNvSpPr>
                      <a:spLocks/>
                    </p:cNvSpPr>
                    <p:nvPr/>
                  </p:nvSpPr>
                  <p:spPr bwMode="auto">
                    <a:xfrm>
                      <a:off x="1990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6" name="AutoShape 9"/>
                    <p:cNvSpPr>
                      <a:spLocks/>
                    </p:cNvSpPr>
                    <p:nvPr/>
                  </p:nvSpPr>
                  <p:spPr bwMode="auto">
                    <a:xfrm>
                      <a:off x="2371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7" name="AutoShape 10"/>
                    <p:cNvSpPr>
                      <a:spLocks/>
                    </p:cNvSpPr>
                    <p:nvPr/>
                  </p:nvSpPr>
                  <p:spPr bwMode="auto">
                    <a:xfrm>
                      <a:off x="2752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8" name="AutoShape 11"/>
                    <p:cNvSpPr>
                      <a:spLocks/>
                    </p:cNvSpPr>
                    <p:nvPr/>
                  </p:nvSpPr>
                  <p:spPr bwMode="auto">
                    <a:xfrm>
                      <a:off x="3133725" y="1938338"/>
                      <a:ext cx="1600200" cy="1828800"/>
                    </a:xfrm>
                    <a:custGeom>
                      <a:avLst/>
                      <a:gdLst>
                        <a:gd name="T0" fmla="*/ 800100 w 1600200"/>
                        <a:gd name="T1" fmla="*/ 0 h 1828800"/>
                        <a:gd name="T2" fmla="*/ 1600200 w 1600200"/>
                        <a:gd name="T3" fmla="*/ 914400 h 1828800"/>
                        <a:gd name="T4" fmla="*/ 800100 w 1600200"/>
                        <a:gd name="T5" fmla="*/ 1828800 h 1828800"/>
                        <a:gd name="T6" fmla="*/ 0 w 1600200"/>
                        <a:gd name="T7" fmla="*/ 914400 h 1828800"/>
                        <a:gd name="T8" fmla="*/ 1557347 w 1600200"/>
                        <a:gd name="T9" fmla="*/ 0 h 1828800"/>
                        <a:gd name="T10" fmla="*/ 42853 w 1600200"/>
                        <a:gd name="T11" fmla="*/ 1514493 h 1828800"/>
                        <a:gd name="T12" fmla="*/ 0 w 1600200"/>
                        <a:gd name="T13" fmla="*/ 1671647 h 1828800"/>
                        <a:gd name="T14" fmla="*/ 42853 w 1600200"/>
                        <a:gd name="T15" fmla="*/ 1828800 h 1828800"/>
                        <a:gd name="T16" fmla="*/ 85707 w 1600200"/>
                        <a:gd name="T17" fmla="*/ 1671647 h 1828800"/>
                        <a:gd name="T18" fmla="*/ 1600200 w 1600200"/>
                        <a:gd name="T19" fmla="*/ 157153 h 1828800"/>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600200"/>
                        <a:gd name="T31" fmla="*/ 1514493 h 1828800"/>
                        <a:gd name="T32" fmla="*/ 85707 w 1600200"/>
                        <a:gd name="T33" fmla="*/ 1828800 h 18288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0200" h="1828800" stroke="0">
                          <a:moveTo>
                            <a:pt x="0" y="1514493"/>
                          </a:moveTo>
                          <a:lnTo>
                            <a:pt x="85707" y="1514493"/>
                          </a:lnTo>
                          <a:lnTo>
                            <a:pt x="85707" y="1828800"/>
                          </a:lnTo>
                          <a:lnTo>
                            <a:pt x="0" y="1828800"/>
                          </a:lnTo>
                          <a:lnTo>
                            <a:pt x="0" y="1514493"/>
                          </a:lnTo>
                          <a:close/>
                        </a:path>
                        <a:path w="1600200" h="1828800" stroke="0">
                          <a:moveTo>
                            <a:pt x="85707" y="1514493"/>
                          </a:moveTo>
                          <a:lnTo>
                            <a:pt x="1600200" y="0"/>
                          </a:lnTo>
                          <a:lnTo>
                            <a:pt x="1600200" y="314307"/>
                          </a:lnTo>
                          <a:lnTo>
                            <a:pt x="85707" y="1828800"/>
                          </a:lnTo>
                          <a:lnTo>
                            <a:pt x="85707" y="1514493"/>
                          </a:lnTo>
                          <a:close/>
                        </a:path>
                        <a:path w="1600200" h="1828800" stroke="0">
                          <a:moveTo>
                            <a:pt x="0" y="1514493"/>
                          </a:moveTo>
                          <a:lnTo>
                            <a:pt x="1514493" y="0"/>
                          </a:lnTo>
                          <a:lnTo>
                            <a:pt x="1600200" y="0"/>
                          </a:lnTo>
                          <a:lnTo>
                            <a:pt x="85707" y="1514493"/>
                          </a:lnTo>
                          <a:lnTo>
                            <a:pt x="0" y="1514493"/>
                          </a:lnTo>
                          <a:close/>
                        </a:path>
                        <a:path w="1600200" h="1828800" fill="none">
                          <a:moveTo>
                            <a:pt x="0" y="1514493"/>
                          </a:moveTo>
                          <a:lnTo>
                            <a:pt x="1514493" y="0"/>
                          </a:lnTo>
                          <a:lnTo>
                            <a:pt x="1600200" y="0"/>
                          </a:lnTo>
                          <a:lnTo>
                            <a:pt x="1600200" y="314307"/>
                          </a:lnTo>
                          <a:lnTo>
                            <a:pt x="85707" y="1828800"/>
                          </a:lnTo>
                          <a:lnTo>
                            <a:pt x="0" y="1828800"/>
                          </a:lnTo>
                          <a:lnTo>
                            <a:pt x="0" y="1514493"/>
                          </a:lnTo>
                          <a:close/>
                          <a:moveTo>
                            <a:pt x="0" y="1514493"/>
                          </a:moveTo>
                          <a:lnTo>
                            <a:pt x="85707" y="1514493"/>
                          </a:lnTo>
                          <a:lnTo>
                            <a:pt x="1600200" y="0"/>
                          </a:lnTo>
                          <a:moveTo>
                            <a:pt x="85707" y="1514493"/>
                          </a:moveTo>
                          <a:lnTo>
                            <a:pt x="85707" y="1828800"/>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29" name="Text Box 16" descr="Horizontal brick"/>
                    <p:cNvSpPr txBox="1">
                      <a:spLocks noChangeArrowheads="1"/>
                    </p:cNvSpPr>
                    <p:nvPr/>
                  </p:nvSpPr>
                  <p:spPr bwMode="auto">
                    <a:xfrm>
                      <a:off x="3827463" y="3532188"/>
                      <a:ext cx="40830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Load on wall, </a:t>
                      </a:r>
                      <a:r>
                        <a:rPr lang="en-US" sz="2800" dirty="0" err="1">
                          <a:solidFill>
                            <a:srgbClr val="000000"/>
                          </a:solidFill>
                          <a:latin typeface="Arial" charset="0"/>
                        </a:rPr>
                        <a:t>kN</a:t>
                      </a:r>
                      <a:r>
                        <a:rPr lang="en-US" sz="2800" dirty="0">
                          <a:solidFill>
                            <a:srgbClr val="000000"/>
                          </a:solidFill>
                          <a:latin typeface="Arial" charset="0"/>
                        </a:rPr>
                        <a:t>/m</a:t>
                      </a:r>
                    </a:p>
                  </p:txBody>
                </p:sp>
              </p:grpSp>
              <p:sp>
                <p:nvSpPr>
                  <p:cNvPr id="20" name="AutoShape 21"/>
                  <p:cNvSpPr>
                    <a:spLocks/>
                  </p:cNvSpPr>
                  <p:nvPr/>
                </p:nvSpPr>
                <p:spPr bwMode="auto">
                  <a:xfrm>
                    <a:off x="433388" y="1917700"/>
                    <a:ext cx="4248150" cy="1514475"/>
                  </a:xfrm>
                  <a:custGeom>
                    <a:avLst/>
                    <a:gdLst>
                      <a:gd name="T0" fmla="*/ 2124073 w 4248146"/>
                      <a:gd name="T1" fmla="*/ 0 h 1514475"/>
                      <a:gd name="T2" fmla="*/ 4248146 w 4248146"/>
                      <a:gd name="T3" fmla="*/ 757238 h 1514475"/>
                      <a:gd name="T4" fmla="*/ 2124073 w 4248146"/>
                      <a:gd name="T5" fmla="*/ 1514475 h 1514475"/>
                      <a:gd name="T6" fmla="*/ 0 w 4248146"/>
                      <a:gd name="T7" fmla="*/ 757238 h 1514475"/>
                      <a:gd name="T8" fmla="*/ 2851899 w 4248146"/>
                      <a:gd name="T9" fmla="*/ 0 h 1514475"/>
                      <a:gd name="T10" fmla="*/ 1396247 w 4248146"/>
                      <a:gd name="T11" fmla="*/ 1455653 h 1514475"/>
                      <a:gd name="T12" fmla="*/ 0 w 4248146"/>
                      <a:gd name="T13" fmla="*/ 1485064 h 1514475"/>
                      <a:gd name="T14" fmla="*/ 1396247 w 4248146"/>
                      <a:gd name="T15" fmla="*/ 1514475 h 1514475"/>
                      <a:gd name="T16" fmla="*/ 2792493 w 4248146"/>
                      <a:gd name="T17" fmla="*/ 1485064 h 1514475"/>
                      <a:gd name="T18" fmla="*/ 4248146 w 4248146"/>
                      <a:gd name="T19" fmla="*/ 29411 h 1514475"/>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4248146"/>
                      <a:gd name="T31" fmla="*/ 1455653 h 1514475"/>
                      <a:gd name="T32" fmla="*/ 2792493 w 4248146"/>
                      <a:gd name="T33" fmla="*/ 1514475 h 15144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48146" h="1514475" stroke="0">
                        <a:moveTo>
                          <a:pt x="0" y="1455653"/>
                        </a:moveTo>
                        <a:lnTo>
                          <a:pt x="2792493" y="1455653"/>
                        </a:lnTo>
                        <a:lnTo>
                          <a:pt x="2792493" y="1514475"/>
                        </a:lnTo>
                        <a:lnTo>
                          <a:pt x="0" y="1514475"/>
                        </a:lnTo>
                        <a:lnTo>
                          <a:pt x="0" y="1455653"/>
                        </a:lnTo>
                        <a:close/>
                      </a:path>
                      <a:path w="4248146" h="1514475" stroke="0">
                        <a:moveTo>
                          <a:pt x="2792493" y="1455653"/>
                        </a:moveTo>
                        <a:lnTo>
                          <a:pt x="4248146" y="0"/>
                        </a:lnTo>
                        <a:lnTo>
                          <a:pt x="4248146" y="58822"/>
                        </a:lnTo>
                        <a:lnTo>
                          <a:pt x="2792493" y="1514475"/>
                        </a:lnTo>
                        <a:lnTo>
                          <a:pt x="2792493" y="1455653"/>
                        </a:lnTo>
                        <a:close/>
                      </a:path>
                      <a:path w="4248146" h="1514475" stroke="0">
                        <a:moveTo>
                          <a:pt x="0" y="1455653"/>
                        </a:moveTo>
                        <a:lnTo>
                          <a:pt x="1455653" y="0"/>
                        </a:lnTo>
                        <a:lnTo>
                          <a:pt x="4248146" y="0"/>
                        </a:lnTo>
                        <a:lnTo>
                          <a:pt x="2792493" y="1455653"/>
                        </a:lnTo>
                        <a:lnTo>
                          <a:pt x="0" y="1455653"/>
                        </a:lnTo>
                        <a:close/>
                      </a:path>
                      <a:path w="4248146" h="1514475" fill="none">
                        <a:moveTo>
                          <a:pt x="0" y="1455653"/>
                        </a:moveTo>
                        <a:lnTo>
                          <a:pt x="1455653" y="0"/>
                        </a:lnTo>
                        <a:lnTo>
                          <a:pt x="4248146" y="0"/>
                        </a:lnTo>
                        <a:lnTo>
                          <a:pt x="4248146" y="58822"/>
                        </a:lnTo>
                        <a:lnTo>
                          <a:pt x="2792493" y="1514475"/>
                        </a:lnTo>
                        <a:lnTo>
                          <a:pt x="0" y="1514475"/>
                        </a:lnTo>
                        <a:lnTo>
                          <a:pt x="0" y="1455653"/>
                        </a:lnTo>
                        <a:close/>
                        <a:moveTo>
                          <a:pt x="0" y="1455653"/>
                        </a:moveTo>
                        <a:lnTo>
                          <a:pt x="2792493" y="1455653"/>
                        </a:lnTo>
                        <a:lnTo>
                          <a:pt x="4248146" y="0"/>
                        </a:lnTo>
                        <a:moveTo>
                          <a:pt x="2792493" y="1455653"/>
                        </a:moveTo>
                        <a:lnTo>
                          <a:pt x="2792493" y="1514475"/>
                        </a:lnTo>
                      </a:path>
                    </a:pathLst>
                  </a:custGeom>
                  <a:solidFill>
                    <a:srgbClr val="FF9933"/>
                  </a:solidFill>
                  <a:ln w="9528">
                    <a:solidFill>
                      <a:srgbClr val="000000"/>
                    </a:solidFill>
                    <a:prstDash val="solid"/>
                    <a:miter lim="800000"/>
                    <a:headEnd/>
                    <a:tailEnd/>
                  </a:ln>
                </p:spPr>
                <p:txBody>
                  <a:bodyPr wrap="none" anchor="ctr"/>
                  <a:lstStyle/>
                  <a:p>
                    <a:endParaRPr lang="en-US"/>
                  </a:p>
                </p:txBody>
              </p:sp>
            </p:grpSp>
          </p:grpSp>
        </p:grpSp>
      </p:gr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57200" y="1752600"/>
            <a:ext cx="8315325" cy="4400550"/>
            <a:chOff x="654050" y="1858963"/>
            <a:chExt cx="8315325" cy="4400550"/>
          </a:xfrm>
        </p:grpSpPr>
        <p:sp>
          <p:nvSpPr>
            <p:cNvPr id="7" name="AutoShape 2"/>
            <p:cNvSpPr>
              <a:spLocks/>
            </p:cNvSpPr>
            <p:nvPr/>
          </p:nvSpPr>
          <p:spPr bwMode="auto">
            <a:xfrm flipH="1" flipV="1">
              <a:off x="977900" y="4064000"/>
              <a:ext cx="763588" cy="1111250"/>
            </a:xfrm>
            <a:custGeom>
              <a:avLst/>
              <a:gdLst>
                <a:gd name="T0" fmla="*/ 381794 w 21600"/>
                <a:gd name="T1" fmla="*/ 0 h 21600"/>
                <a:gd name="T2" fmla="*/ 763588 w 21600"/>
                <a:gd name="T3" fmla="*/ 555626 h 21600"/>
                <a:gd name="T4" fmla="*/ 381794 w 21600"/>
                <a:gd name="T5" fmla="*/ 1111252 h 21600"/>
                <a:gd name="T6" fmla="*/ 0 w 21600"/>
                <a:gd name="T7" fmla="*/ 555626 h 21600"/>
                <a:gd name="T8" fmla="*/ 0 w 21600"/>
                <a:gd name="T9" fmla="*/ 728642 h 21600"/>
                <a:gd name="T10" fmla="*/ 763588 w 21600"/>
                <a:gd name="T11" fmla="*/ 728642 h 21600"/>
                <a:gd name="T12" fmla="*/ 17694720 60000 65536"/>
                <a:gd name="T13" fmla="*/ 0 60000 65536"/>
                <a:gd name="T14" fmla="*/ 5898240 60000 65536"/>
                <a:gd name="T15" fmla="*/ 11796480 60000 65536"/>
                <a:gd name="T16" fmla="*/ 11796480 60000 65536"/>
                <a:gd name="T17" fmla="*/ 0 60000 65536"/>
                <a:gd name="T18" fmla="*/ 5389 w 21600"/>
                <a:gd name="T19" fmla="*/ 0 h 21600"/>
                <a:gd name="T20" fmla="*/ 16211 w 21600"/>
                <a:gd name="T21" fmla="*/ 1787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389" y="0"/>
                  </a:moveTo>
                  <a:lnTo>
                    <a:pt x="5389" y="14163"/>
                  </a:lnTo>
                  <a:lnTo>
                    <a:pt x="0" y="14163"/>
                  </a:lnTo>
                  <a:lnTo>
                    <a:pt x="10800" y="21600"/>
                  </a:lnTo>
                  <a:lnTo>
                    <a:pt x="21600" y="14163"/>
                  </a:lnTo>
                  <a:lnTo>
                    <a:pt x="16211" y="14163"/>
                  </a:lnTo>
                  <a:lnTo>
                    <a:pt x="16211" y="0"/>
                  </a:lnTo>
                  <a:lnTo>
                    <a:pt x="5389" y="0"/>
                  </a:lnTo>
                  <a:close/>
                </a:path>
              </a:pathLst>
            </a:custGeom>
            <a:solidFill>
              <a:srgbClr val="333399"/>
            </a:solidFill>
            <a:ln w="9528">
              <a:solidFill>
                <a:srgbClr val="000000"/>
              </a:solidFill>
              <a:prstDash val="solid"/>
              <a:miter lim="800000"/>
              <a:headEnd/>
              <a:tailEnd/>
            </a:ln>
          </p:spPr>
          <p:txBody>
            <a:bodyPr wrap="none" anchor="ctr"/>
            <a:lstStyle/>
            <a:p>
              <a:endParaRPr lang="en-US"/>
            </a:p>
          </p:txBody>
        </p:sp>
        <p:sp>
          <p:nvSpPr>
            <p:cNvPr id="8" name="AutoShape 4"/>
            <p:cNvSpPr>
              <a:spLocks/>
            </p:cNvSpPr>
            <p:nvPr/>
          </p:nvSpPr>
          <p:spPr bwMode="auto">
            <a:xfrm>
              <a:off x="654050" y="3205163"/>
              <a:ext cx="1371600" cy="1219200"/>
            </a:xfrm>
            <a:custGeom>
              <a:avLst/>
              <a:gdLst>
                <a:gd name="T0" fmla="*/ 685800 w 1371600"/>
                <a:gd name="T1" fmla="*/ 0 h 1219196"/>
                <a:gd name="T2" fmla="*/ 1371600 w 1371600"/>
                <a:gd name="T3" fmla="*/ 609598 h 1219196"/>
                <a:gd name="T4" fmla="*/ 685800 w 1371600"/>
                <a:gd name="T5" fmla="*/ 1219196 h 1219196"/>
                <a:gd name="T6" fmla="*/ 0 w 1371600"/>
                <a:gd name="T7" fmla="*/ 609598 h 1219196"/>
                <a:gd name="T8" fmla="*/ 1050937 w 1371600"/>
                <a:gd name="T9" fmla="*/ 0 h 1219196"/>
                <a:gd name="T10" fmla="*/ 320663 w 1371600"/>
                <a:gd name="T11" fmla="*/ 730274 h 1219196"/>
                <a:gd name="T12" fmla="*/ 0 w 1371600"/>
                <a:gd name="T13" fmla="*/ 974735 h 1219196"/>
                <a:gd name="T14" fmla="*/ 320663 w 1371600"/>
                <a:gd name="T15" fmla="*/ 1219196 h 1219196"/>
                <a:gd name="T16" fmla="*/ 641326 w 1371600"/>
                <a:gd name="T17" fmla="*/ 974735 h 1219196"/>
                <a:gd name="T18" fmla="*/ 1371600 w 1371600"/>
                <a:gd name="T19" fmla="*/ 244461 h 1219196"/>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371600"/>
                <a:gd name="T31" fmla="*/ 730274 h 1219196"/>
                <a:gd name="T32" fmla="*/ 641326 w 1371600"/>
                <a:gd name="T33" fmla="*/ 1219196 h 1219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600" h="1219196" stroke="0">
                  <a:moveTo>
                    <a:pt x="0" y="730274"/>
                  </a:moveTo>
                  <a:lnTo>
                    <a:pt x="641326" y="730274"/>
                  </a:lnTo>
                  <a:lnTo>
                    <a:pt x="641326" y="1219196"/>
                  </a:lnTo>
                  <a:lnTo>
                    <a:pt x="0" y="1219196"/>
                  </a:lnTo>
                  <a:lnTo>
                    <a:pt x="0" y="730274"/>
                  </a:lnTo>
                  <a:close/>
                </a:path>
                <a:path w="1371600" h="1219196" stroke="0">
                  <a:moveTo>
                    <a:pt x="641326" y="730274"/>
                  </a:moveTo>
                  <a:lnTo>
                    <a:pt x="1371600" y="0"/>
                  </a:lnTo>
                  <a:lnTo>
                    <a:pt x="1371600" y="488922"/>
                  </a:lnTo>
                  <a:lnTo>
                    <a:pt x="641326" y="1219196"/>
                  </a:lnTo>
                  <a:lnTo>
                    <a:pt x="641326" y="730274"/>
                  </a:lnTo>
                  <a:close/>
                </a:path>
                <a:path w="1371600" h="1219196" stroke="0">
                  <a:moveTo>
                    <a:pt x="0" y="730274"/>
                  </a:moveTo>
                  <a:lnTo>
                    <a:pt x="730274" y="0"/>
                  </a:lnTo>
                  <a:lnTo>
                    <a:pt x="1371600" y="0"/>
                  </a:lnTo>
                  <a:lnTo>
                    <a:pt x="641326" y="730274"/>
                  </a:lnTo>
                  <a:lnTo>
                    <a:pt x="0" y="730274"/>
                  </a:lnTo>
                  <a:close/>
                </a:path>
                <a:path w="1371600" h="1219196" fill="none">
                  <a:moveTo>
                    <a:pt x="0" y="730274"/>
                  </a:moveTo>
                  <a:lnTo>
                    <a:pt x="730274" y="0"/>
                  </a:lnTo>
                  <a:lnTo>
                    <a:pt x="1371600" y="0"/>
                  </a:lnTo>
                  <a:lnTo>
                    <a:pt x="1371600" y="488922"/>
                  </a:lnTo>
                  <a:lnTo>
                    <a:pt x="641326" y="1219196"/>
                  </a:lnTo>
                  <a:lnTo>
                    <a:pt x="0" y="1219196"/>
                  </a:lnTo>
                  <a:lnTo>
                    <a:pt x="0" y="730274"/>
                  </a:lnTo>
                  <a:close/>
                  <a:moveTo>
                    <a:pt x="0" y="730274"/>
                  </a:moveTo>
                  <a:lnTo>
                    <a:pt x="641326" y="730274"/>
                  </a:lnTo>
                  <a:lnTo>
                    <a:pt x="1371600" y="0"/>
                  </a:lnTo>
                  <a:moveTo>
                    <a:pt x="641326" y="730274"/>
                  </a:moveTo>
                  <a:lnTo>
                    <a:pt x="641326" y="1219196"/>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9" name="AutoShape 5"/>
            <p:cNvSpPr>
              <a:spLocks/>
            </p:cNvSpPr>
            <p:nvPr/>
          </p:nvSpPr>
          <p:spPr bwMode="auto">
            <a:xfrm>
              <a:off x="655638" y="3079750"/>
              <a:ext cx="1385887" cy="854075"/>
            </a:xfrm>
            <a:custGeom>
              <a:avLst/>
              <a:gdLst>
                <a:gd name="T0" fmla="*/ 692941 w 1385882"/>
                <a:gd name="T1" fmla="*/ 0 h 854077"/>
                <a:gd name="T2" fmla="*/ 1385882 w 1385882"/>
                <a:gd name="T3" fmla="*/ 427039 h 854077"/>
                <a:gd name="T4" fmla="*/ 692941 w 1385882"/>
                <a:gd name="T5" fmla="*/ 854077 h 854077"/>
                <a:gd name="T6" fmla="*/ 0 w 1385882"/>
                <a:gd name="T7" fmla="*/ 427039 h 854077"/>
                <a:gd name="T8" fmla="*/ 1075576 w 1385882"/>
                <a:gd name="T9" fmla="*/ 0 h 854077"/>
                <a:gd name="T10" fmla="*/ 310306 w 1385882"/>
                <a:gd name="T11" fmla="*/ 765270 h 854077"/>
                <a:gd name="T12" fmla="*/ 0 w 1385882"/>
                <a:gd name="T13" fmla="*/ 809674 h 854077"/>
                <a:gd name="T14" fmla="*/ 310306 w 1385882"/>
                <a:gd name="T15" fmla="*/ 854077 h 854077"/>
                <a:gd name="T16" fmla="*/ 620612 w 1385882"/>
                <a:gd name="T17" fmla="*/ 809674 h 854077"/>
                <a:gd name="T18" fmla="*/ 1385882 w 1385882"/>
                <a:gd name="T19" fmla="*/ 44403 h 854077"/>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385882"/>
                <a:gd name="T31" fmla="*/ 765270 h 854077"/>
                <a:gd name="T32" fmla="*/ 620612 w 1385882"/>
                <a:gd name="T33" fmla="*/ 854077 h 8540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5882" h="854077" stroke="0">
                  <a:moveTo>
                    <a:pt x="0" y="765270"/>
                  </a:moveTo>
                  <a:lnTo>
                    <a:pt x="620612" y="765270"/>
                  </a:lnTo>
                  <a:lnTo>
                    <a:pt x="620612" y="854077"/>
                  </a:lnTo>
                  <a:lnTo>
                    <a:pt x="0" y="854077"/>
                  </a:lnTo>
                  <a:lnTo>
                    <a:pt x="0" y="765270"/>
                  </a:lnTo>
                  <a:close/>
                </a:path>
                <a:path w="1385882" h="854077" stroke="0">
                  <a:moveTo>
                    <a:pt x="620612" y="765270"/>
                  </a:moveTo>
                  <a:lnTo>
                    <a:pt x="1385882" y="0"/>
                  </a:lnTo>
                  <a:lnTo>
                    <a:pt x="1385882" y="88807"/>
                  </a:lnTo>
                  <a:lnTo>
                    <a:pt x="620612" y="854077"/>
                  </a:lnTo>
                  <a:lnTo>
                    <a:pt x="620612" y="765270"/>
                  </a:lnTo>
                  <a:close/>
                </a:path>
                <a:path w="1385882" h="854077" stroke="0">
                  <a:moveTo>
                    <a:pt x="0" y="765270"/>
                  </a:moveTo>
                  <a:lnTo>
                    <a:pt x="765270" y="0"/>
                  </a:lnTo>
                  <a:lnTo>
                    <a:pt x="1385882" y="0"/>
                  </a:lnTo>
                  <a:lnTo>
                    <a:pt x="620612" y="765270"/>
                  </a:lnTo>
                  <a:lnTo>
                    <a:pt x="0" y="765270"/>
                  </a:lnTo>
                  <a:close/>
                </a:path>
                <a:path w="1385882" h="854077" fill="none">
                  <a:moveTo>
                    <a:pt x="0" y="765270"/>
                  </a:moveTo>
                  <a:lnTo>
                    <a:pt x="765270" y="0"/>
                  </a:lnTo>
                  <a:lnTo>
                    <a:pt x="1385882" y="0"/>
                  </a:lnTo>
                  <a:lnTo>
                    <a:pt x="1385882" y="88807"/>
                  </a:lnTo>
                  <a:lnTo>
                    <a:pt x="620612" y="854077"/>
                  </a:lnTo>
                  <a:lnTo>
                    <a:pt x="0" y="854077"/>
                  </a:lnTo>
                  <a:lnTo>
                    <a:pt x="0" y="765270"/>
                  </a:lnTo>
                  <a:close/>
                  <a:moveTo>
                    <a:pt x="0" y="765270"/>
                  </a:moveTo>
                  <a:lnTo>
                    <a:pt x="620612" y="765270"/>
                  </a:lnTo>
                  <a:lnTo>
                    <a:pt x="1385882" y="0"/>
                  </a:lnTo>
                  <a:moveTo>
                    <a:pt x="620612" y="765270"/>
                  </a:moveTo>
                  <a:lnTo>
                    <a:pt x="620612" y="854077"/>
                  </a:lnTo>
                </a:path>
              </a:pathLst>
            </a:custGeom>
            <a:solidFill>
              <a:srgbClr val="808080"/>
            </a:solidFill>
            <a:ln w="9528">
              <a:solidFill>
                <a:srgbClr val="000000"/>
              </a:solidFill>
              <a:prstDash val="solid"/>
              <a:miter lim="800000"/>
              <a:headEnd/>
              <a:tailEnd/>
            </a:ln>
          </p:spPr>
          <p:txBody>
            <a:bodyPr wrap="none" anchor="ctr"/>
            <a:lstStyle/>
            <a:p>
              <a:endParaRPr lang="en-US"/>
            </a:p>
          </p:txBody>
        </p:sp>
        <p:sp>
          <p:nvSpPr>
            <p:cNvPr id="10" name="AutoShape 6"/>
            <p:cNvSpPr>
              <a:spLocks/>
            </p:cNvSpPr>
            <p:nvPr/>
          </p:nvSpPr>
          <p:spPr bwMode="auto">
            <a:xfrm>
              <a:off x="654050" y="2617788"/>
              <a:ext cx="1371600" cy="1219200"/>
            </a:xfrm>
            <a:custGeom>
              <a:avLst/>
              <a:gdLst>
                <a:gd name="T0" fmla="*/ 685800 w 1371600"/>
                <a:gd name="T1" fmla="*/ 0 h 1219196"/>
                <a:gd name="T2" fmla="*/ 1371600 w 1371600"/>
                <a:gd name="T3" fmla="*/ 609598 h 1219196"/>
                <a:gd name="T4" fmla="*/ 685800 w 1371600"/>
                <a:gd name="T5" fmla="*/ 1219196 h 1219196"/>
                <a:gd name="T6" fmla="*/ 0 w 1371600"/>
                <a:gd name="T7" fmla="*/ 609598 h 1219196"/>
                <a:gd name="T8" fmla="*/ 1050937 w 1371600"/>
                <a:gd name="T9" fmla="*/ 0 h 1219196"/>
                <a:gd name="T10" fmla="*/ 320663 w 1371600"/>
                <a:gd name="T11" fmla="*/ 730274 h 1219196"/>
                <a:gd name="T12" fmla="*/ 0 w 1371600"/>
                <a:gd name="T13" fmla="*/ 974735 h 1219196"/>
                <a:gd name="T14" fmla="*/ 320663 w 1371600"/>
                <a:gd name="T15" fmla="*/ 1219196 h 1219196"/>
                <a:gd name="T16" fmla="*/ 641326 w 1371600"/>
                <a:gd name="T17" fmla="*/ 974735 h 1219196"/>
                <a:gd name="T18" fmla="*/ 1371600 w 1371600"/>
                <a:gd name="T19" fmla="*/ 244461 h 1219196"/>
                <a:gd name="T20" fmla="*/ 17694720 60000 65536"/>
                <a:gd name="T21" fmla="*/ 0 60000 65536"/>
                <a:gd name="T22" fmla="*/ 5898240 60000 65536"/>
                <a:gd name="T23" fmla="*/ 11796480 60000 65536"/>
                <a:gd name="T24" fmla="*/ 17694720 60000 65536"/>
                <a:gd name="T25" fmla="*/ 17694720 60000 65536"/>
                <a:gd name="T26" fmla="*/ 11796480 60000 65536"/>
                <a:gd name="T27" fmla="*/ 5898240 60000 65536"/>
                <a:gd name="T28" fmla="*/ 0 60000 65536"/>
                <a:gd name="T29" fmla="*/ 0 60000 65536"/>
                <a:gd name="T30" fmla="*/ 0 w 1371600"/>
                <a:gd name="T31" fmla="*/ 730274 h 1219196"/>
                <a:gd name="T32" fmla="*/ 641326 w 1371600"/>
                <a:gd name="T33" fmla="*/ 1219196 h 1219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1600" h="1219196" stroke="0">
                  <a:moveTo>
                    <a:pt x="0" y="730274"/>
                  </a:moveTo>
                  <a:lnTo>
                    <a:pt x="641326" y="730274"/>
                  </a:lnTo>
                  <a:lnTo>
                    <a:pt x="641326" y="1219196"/>
                  </a:lnTo>
                  <a:lnTo>
                    <a:pt x="0" y="1219196"/>
                  </a:lnTo>
                  <a:lnTo>
                    <a:pt x="0" y="730274"/>
                  </a:lnTo>
                  <a:close/>
                </a:path>
                <a:path w="1371600" h="1219196" stroke="0">
                  <a:moveTo>
                    <a:pt x="641326" y="730274"/>
                  </a:moveTo>
                  <a:lnTo>
                    <a:pt x="1371600" y="0"/>
                  </a:lnTo>
                  <a:lnTo>
                    <a:pt x="1371600" y="488922"/>
                  </a:lnTo>
                  <a:lnTo>
                    <a:pt x="641326" y="1219196"/>
                  </a:lnTo>
                  <a:lnTo>
                    <a:pt x="641326" y="730274"/>
                  </a:lnTo>
                  <a:close/>
                </a:path>
                <a:path w="1371600" h="1219196" stroke="0">
                  <a:moveTo>
                    <a:pt x="0" y="730274"/>
                  </a:moveTo>
                  <a:lnTo>
                    <a:pt x="730274" y="0"/>
                  </a:lnTo>
                  <a:lnTo>
                    <a:pt x="1371600" y="0"/>
                  </a:lnTo>
                  <a:lnTo>
                    <a:pt x="641326" y="730274"/>
                  </a:lnTo>
                  <a:lnTo>
                    <a:pt x="0" y="730274"/>
                  </a:lnTo>
                  <a:close/>
                </a:path>
                <a:path w="1371600" h="1219196" fill="none">
                  <a:moveTo>
                    <a:pt x="0" y="730274"/>
                  </a:moveTo>
                  <a:lnTo>
                    <a:pt x="730274" y="0"/>
                  </a:lnTo>
                  <a:lnTo>
                    <a:pt x="1371600" y="0"/>
                  </a:lnTo>
                  <a:lnTo>
                    <a:pt x="1371600" y="488922"/>
                  </a:lnTo>
                  <a:lnTo>
                    <a:pt x="641326" y="1219196"/>
                  </a:lnTo>
                  <a:lnTo>
                    <a:pt x="0" y="1219196"/>
                  </a:lnTo>
                  <a:lnTo>
                    <a:pt x="0" y="730274"/>
                  </a:lnTo>
                  <a:close/>
                  <a:moveTo>
                    <a:pt x="0" y="730274"/>
                  </a:moveTo>
                  <a:lnTo>
                    <a:pt x="641326" y="730274"/>
                  </a:lnTo>
                  <a:lnTo>
                    <a:pt x="1371600" y="0"/>
                  </a:lnTo>
                  <a:moveTo>
                    <a:pt x="641326" y="730274"/>
                  </a:moveTo>
                  <a:lnTo>
                    <a:pt x="641326" y="1219196"/>
                  </a:lnTo>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11" name="AutoShape 7"/>
            <p:cNvSpPr>
              <a:spLocks/>
            </p:cNvSpPr>
            <p:nvPr/>
          </p:nvSpPr>
          <p:spPr bwMode="auto">
            <a:xfrm>
              <a:off x="977900" y="1865313"/>
              <a:ext cx="763588" cy="1111250"/>
            </a:xfrm>
            <a:custGeom>
              <a:avLst/>
              <a:gdLst>
                <a:gd name="T0" fmla="*/ 381794 w 21600"/>
                <a:gd name="T1" fmla="*/ 0 h 21600"/>
                <a:gd name="T2" fmla="*/ 763588 w 21600"/>
                <a:gd name="T3" fmla="*/ 555626 h 21600"/>
                <a:gd name="T4" fmla="*/ 381794 w 21600"/>
                <a:gd name="T5" fmla="*/ 1111252 h 21600"/>
                <a:gd name="T6" fmla="*/ 0 w 21600"/>
                <a:gd name="T7" fmla="*/ 555626 h 21600"/>
                <a:gd name="T8" fmla="*/ 0 w 21600"/>
                <a:gd name="T9" fmla="*/ 728642 h 21600"/>
                <a:gd name="T10" fmla="*/ 763588 w 21600"/>
                <a:gd name="T11" fmla="*/ 728642 h 21600"/>
                <a:gd name="T12" fmla="*/ 17694720 60000 65536"/>
                <a:gd name="T13" fmla="*/ 0 60000 65536"/>
                <a:gd name="T14" fmla="*/ 5898240 60000 65536"/>
                <a:gd name="T15" fmla="*/ 11796480 60000 65536"/>
                <a:gd name="T16" fmla="*/ 11796480 60000 65536"/>
                <a:gd name="T17" fmla="*/ 0 60000 65536"/>
                <a:gd name="T18" fmla="*/ 5389 w 21600"/>
                <a:gd name="T19" fmla="*/ 0 h 21600"/>
                <a:gd name="T20" fmla="*/ 16211 w 21600"/>
                <a:gd name="T21" fmla="*/ 1787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389" y="0"/>
                  </a:moveTo>
                  <a:lnTo>
                    <a:pt x="5389" y="14163"/>
                  </a:lnTo>
                  <a:lnTo>
                    <a:pt x="0" y="14163"/>
                  </a:lnTo>
                  <a:lnTo>
                    <a:pt x="10800" y="21600"/>
                  </a:lnTo>
                  <a:lnTo>
                    <a:pt x="21600" y="14163"/>
                  </a:lnTo>
                  <a:lnTo>
                    <a:pt x="16211" y="14163"/>
                  </a:lnTo>
                  <a:lnTo>
                    <a:pt x="16211" y="0"/>
                  </a:lnTo>
                  <a:lnTo>
                    <a:pt x="5389" y="0"/>
                  </a:lnTo>
                  <a:close/>
                </a:path>
              </a:pathLst>
            </a:custGeom>
            <a:solidFill>
              <a:srgbClr val="333399"/>
            </a:solidFill>
            <a:ln w="9528">
              <a:solidFill>
                <a:srgbClr val="000000"/>
              </a:solidFill>
              <a:prstDash val="solid"/>
              <a:miter lim="800000"/>
              <a:headEnd/>
              <a:tailEnd/>
            </a:ln>
          </p:spPr>
          <p:txBody>
            <a:bodyPr wrap="none" anchor="ctr"/>
            <a:lstStyle/>
            <a:p>
              <a:endParaRPr lang="en-US"/>
            </a:p>
          </p:txBody>
        </p:sp>
        <p:sp>
          <p:nvSpPr>
            <p:cNvPr id="12" name="Text Box 8" descr="Horizontal brick"/>
            <p:cNvSpPr txBox="1">
              <a:spLocks noChangeArrowheads="1"/>
            </p:cNvSpPr>
            <p:nvPr/>
          </p:nvSpPr>
          <p:spPr bwMode="auto">
            <a:xfrm>
              <a:off x="2441575" y="1858963"/>
              <a:ext cx="65278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7338" indent="-287338"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Masonry </a:t>
              </a:r>
              <a:r>
                <a:rPr lang="en-US" sz="2800" dirty="0" smtClean="0">
                  <a:solidFill>
                    <a:srgbClr val="000000"/>
                  </a:solidFill>
                  <a:latin typeface="Arial" charset="0"/>
                </a:rPr>
                <a:t>is</a:t>
              </a:r>
              <a:endParaRPr lang="en-US" sz="2800" dirty="0">
                <a:solidFill>
                  <a:srgbClr val="000000"/>
                </a:solidFill>
                <a:latin typeface="Arial" charset="0"/>
              </a:endParaRPr>
            </a:p>
            <a:p>
              <a:pPr eaLnBrk="1" hangingPunct="1">
                <a:spcBef>
                  <a:spcPts val="1700"/>
                </a:spcBef>
                <a:buSzPct val="100000"/>
                <a:buFontTx/>
                <a:buChar char="•"/>
              </a:pPr>
              <a:r>
                <a:rPr lang="en-US" sz="2800" dirty="0">
                  <a:solidFill>
                    <a:srgbClr val="000000"/>
                  </a:solidFill>
                  <a:latin typeface="Arial" charset="0"/>
                </a:rPr>
                <a:t>Weaker than the brick</a:t>
              </a:r>
            </a:p>
            <a:p>
              <a:pPr eaLnBrk="1" hangingPunct="1">
                <a:spcBef>
                  <a:spcPts val="1700"/>
                </a:spcBef>
                <a:buSzPct val="100000"/>
                <a:buFontTx/>
                <a:buChar char="•"/>
              </a:pPr>
              <a:r>
                <a:rPr lang="en-US" sz="2800" dirty="0">
                  <a:solidFill>
                    <a:srgbClr val="000000"/>
                  </a:solidFill>
                  <a:latin typeface="Arial" charset="0"/>
                </a:rPr>
                <a:t>Weaker than the mortar (?)</a:t>
              </a:r>
            </a:p>
            <a:p>
              <a:pPr eaLnBrk="1" hangingPunct="1">
                <a:spcBef>
                  <a:spcPts val="1700"/>
                </a:spcBef>
              </a:pPr>
              <a:r>
                <a:rPr lang="en-US" sz="2800" u="sng" dirty="0" smtClean="0">
                  <a:solidFill>
                    <a:srgbClr val="000000"/>
                  </a:solidFill>
                  <a:latin typeface="Arial" charset="0"/>
                </a:rPr>
                <a:t>Example</a:t>
              </a:r>
              <a:endParaRPr lang="en-US" sz="2800" u="sng" dirty="0">
                <a:solidFill>
                  <a:srgbClr val="000000"/>
                </a:solidFill>
                <a:latin typeface="Arial" charset="0"/>
              </a:endParaRPr>
            </a:p>
            <a:p>
              <a:pPr eaLnBrk="1" hangingPunct="1">
                <a:spcBef>
                  <a:spcPts val="1700"/>
                </a:spcBef>
                <a:buSzPct val="100000"/>
                <a:buFontTx/>
                <a:buChar char="•"/>
              </a:pPr>
              <a:r>
                <a:rPr lang="en-US" sz="2800" dirty="0">
                  <a:solidFill>
                    <a:srgbClr val="000000"/>
                  </a:solidFill>
                  <a:latin typeface="Arial" charset="0"/>
                </a:rPr>
                <a:t>Block strength 40.0 N/mm</a:t>
              </a:r>
              <a:r>
                <a:rPr lang="en-US" sz="2800" baseline="30000" dirty="0">
                  <a:solidFill>
                    <a:srgbClr val="000000"/>
                  </a:solidFill>
                  <a:latin typeface="Arial" charset="0"/>
                </a:rPr>
                <a:t>2</a:t>
              </a:r>
              <a:endParaRPr lang="en-US" sz="2800" dirty="0">
                <a:solidFill>
                  <a:srgbClr val="000000"/>
                </a:solidFill>
                <a:latin typeface="Arial" charset="0"/>
              </a:endParaRPr>
            </a:p>
            <a:p>
              <a:pPr eaLnBrk="1" hangingPunct="1">
                <a:spcBef>
                  <a:spcPts val="1700"/>
                </a:spcBef>
                <a:buSzPct val="100000"/>
                <a:buFontTx/>
                <a:buChar char="•"/>
              </a:pPr>
              <a:r>
                <a:rPr lang="en-US" sz="2800" dirty="0">
                  <a:solidFill>
                    <a:srgbClr val="000000"/>
                  </a:solidFill>
                  <a:latin typeface="Arial" charset="0"/>
                </a:rPr>
                <a:t>Mortar type H1, strength 8.0 N/mm</a:t>
              </a:r>
              <a:r>
                <a:rPr lang="en-US" sz="2800" baseline="30000" dirty="0">
                  <a:solidFill>
                    <a:srgbClr val="000000"/>
                  </a:solidFill>
                  <a:latin typeface="Arial" charset="0"/>
                </a:rPr>
                <a:t>2</a:t>
              </a:r>
              <a:endParaRPr lang="en-US" sz="2800" dirty="0">
                <a:solidFill>
                  <a:srgbClr val="000000"/>
                </a:solidFill>
                <a:latin typeface="Arial" charset="0"/>
              </a:endParaRPr>
            </a:p>
            <a:p>
              <a:pPr eaLnBrk="1" hangingPunct="1">
                <a:spcBef>
                  <a:spcPts val="1700"/>
                </a:spcBef>
                <a:buSzPct val="100000"/>
                <a:buFontTx/>
                <a:buChar char="•"/>
              </a:pPr>
              <a:r>
                <a:rPr lang="en-US" sz="2800" u="sng" dirty="0">
                  <a:solidFill>
                    <a:srgbClr val="FF0000"/>
                  </a:solidFill>
                  <a:latin typeface="Arial" charset="0"/>
                </a:rPr>
                <a:t>Masonry strength is only 3.05 N/mm</a:t>
              </a:r>
              <a:r>
                <a:rPr lang="en-US" sz="2800" u="sng" baseline="30000" dirty="0">
                  <a:solidFill>
                    <a:srgbClr val="FF0000"/>
                  </a:solidFill>
                  <a:latin typeface="Arial" charset="0"/>
                </a:rPr>
                <a:t>2</a:t>
              </a:r>
              <a:endParaRPr lang="en-US" sz="2800" u="sng" dirty="0">
                <a:solidFill>
                  <a:srgbClr val="FF0000"/>
                </a:solidFill>
                <a:latin typeface="Arial" charset="0"/>
              </a:endParaRPr>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p:cNvPicPr>
          <p:nvPr/>
        </p:nvPicPr>
        <p:blipFill>
          <a:blip r:embed="rId2" cstate="print">
            <a:extLst>
              <a:ext uri="{28A0092B-C50C-407E-A947-70E740481C1C}">
                <a14:useLocalDpi xmlns:a14="http://schemas.microsoft.com/office/drawing/2010/main" val="0"/>
              </a:ext>
            </a:extLst>
          </a:blip>
          <a:srcRect l="18524" r="18958" b="4309"/>
          <a:stretch>
            <a:fillRect/>
          </a:stretch>
        </p:blipFill>
        <p:spPr bwMode="auto">
          <a:xfrm>
            <a:off x="457200" y="3124200"/>
            <a:ext cx="1752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3" cstate="print">
            <a:extLst>
              <a:ext uri="{28A0092B-C50C-407E-A947-70E740481C1C}">
                <a14:useLocalDpi xmlns:a14="http://schemas.microsoft.com/office/drawing/2010/main" val="0"/>
              </a:ext>
            </a:extLst>
          </a:blip>
          <a:srcRect l="27786" t="4546" r="28220" b="11363"/>
          <a:stretch>
            <a:fillRect/>
          </a:stretch>
        </p:blipFill>
        <p:spPr bwMode="auto">
          <a:xfrm>
            <a:off x="2438400" y="2667000"/>
            <a:ext cx="1524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p:nvPicPr>
        <p:blipFill>
          <a:blip r:embed="rId4" cstate="print">
            <a:extLst>
              <a:ext uri="{28A0092B-C50C-407E-A947-70E740481C1C}">
                <a14:useLocalDpi xmlns:a14="http://schemas.microsoft.com/office/drawing/2010/main" val="0"/>
              </a:ext>
            </a:extLst>
          </a:blip>
          <a:srcRect l="24553" t="13998" r="51923" b="18307"/>
          <a:stretch>
            <a:fillRect/>
          </a:stretch>
        </p:blipFill>
        <p:spPr bwMode="auto">
          <a:xfrm>
            <a:off x="4191000" y="2362200"/>
            <a:ext cx="1447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p:cNvPicPr>
          <p:nvPr/>
        </p:nvPicPr>
        <p:blipFill>
          <a:blip r:embed="rId5" cstate="print">
            <a:extLst>
              <a:ext uri="{28A0092B-C50C-407E-A947-70E740481C1C}">
                <a14:useLocalDpi xmlns:a14="http://schemas.microsoft.com/office/drawing/2010/main" val="0"/>
              </a:ext>
            </a:extLst>
          </a:blip>
          <a:srcRect l="23822" t="5295" r="26550" b="9984"/>
          <a:stretch>
            <a:fillRect/>
          </a:stretch>
        </p:blipFill>
        <p:spPr bwMode="auto">
          <a:xfrm>
            <a:off x="5943600" y="3048000"/>
            <a:ext cx="1905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85800" y="1143000"/>
            <a:ext cx="5638800" cy="461665"/>
          </a:xfrm>
          <a:prstGeom prst="rect">
            <a:avLst/>
          </a:prstGeom>
          <a:solidFill>
            <a:srgbClr val="FFFF00"/>
          </a:solidFill>
          <a:ln w="9525">
            <a:noFill/>
            <a:miter lim="800000"/>
            <a:headEnd/>
            <a:tailEnd/>
          </a:ln>
        </p:spPr>
        <p:txBody>
          <a:bodyPr wrap="square">
            <a:spAutoFit/>
          </a:bodyPr>
          <a:lstStyle/>
          <a:p>
            <a:pPr algn="ctr"/>
            <a:r>
              <a:rPr lang="en-US" sz="2400" b="1" dirty="0" smtClean="0">
                <a:solidFill>
                  <a:srgbClr val="FF0000"/>
                </a:solidFill>
              </a:rPr>
              <a:t>Typical “Masonry Prisms”</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p:cNvSpPr>
          <p:nvPr/>
        </p:nvSpPr>
        <p:spPr>
          <a:xfrm>
            <a:off x="457200" y="1219200"/>
            <a:ext cx="4267200" cy="914399"/>
          </a:xfrm>
          <a:prstGeom prst="rect">
            <a:avLst/>
          </a:prstGeom>
          <a:solidFill>
            <a:srgbClr val="FFFF00"/>
          </a:solidFill>
        </p:spPr>
        <p:txBody>
          <a:bodyPr/>
          <a:lstStyle/>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Masonry Walls: </a:t>
            </a:r>
          </a:p>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Slenderness and Eccentricity</a:t>
            </a:r>
          </a:p>
        </p:txBody>
      </p:sp>
      <p:grpSp>
        <p:nvGrpSpPr>
          <p:cNvPr id="7" name="Group 6"/>
          <p:cNvGrpSpPr/>
          <p:nvPr/>
        </p:nvGrpSpPr>
        <p:grpSpPr>
          <a:xfrm>
            <a:off x="5105400" y="685800"/>
            <a:ext cx="360362" cy="5359400"/>
            <a:chOff x="4414838" y="1225550"/>
            <a:chExt cx="360362" cy="5359400"/>
          </a:xfrm>
        </p:grpSpPr>
        <p:grpSp>
          <p:nvGrpSpPr>
            <p:cNvPr id="8" name="Group 21"/>
            <p:cNvGrpSpPr/>
            <p:nvPr/>
          </p:nvGrpSpPr>
          <p:grpSpPr>
            <a:xfrm>
              <a:off x="4414838" y="1225550"/>
              <a:ext cx="360362" cy="5310188"/>
              <a:chOff x="4414838" y="1225550"/>
              <a:chExt cx="360362" cy="5310188"/>
            </a:xfrm>
          </p:grpSpPr>
          <p:grpSp>
            <p:nvGrpSpPr>
              <p:cNvPr id="10" name="Group 3"/>
              <p:cNvGrpSpPr>
                <a:grpSpLocks/>
              </p:cNvGrpSpPr>
              <p:nvPr/>
            </p:nvGrpSpPr>
            <p:grpSpPr bwMode="auto">
              <a:xfrm>
                <a:off x="4476750" y="4278313"/>
                <a:ext cx="236538" cy="2257425"/>
                <a:chOff x="4476746" y="4278313"/>
                <a:chExt cx="236536" cy="2257424"/>
              </a:xfrm>
            </p:grpSpPr>
            <p:sp>
              <p:nvSpPr>
                <p:cNvPr id="17" name="Rectangle 4"/>
                <p:cNvSpPr>
                  <a:spLocks noChangeArrowheads="1"/>
                </p:cNvSpPr>
                <p:nvPr/>
              </p:nvSpPr>
              <p:spPr bwMode="auto">
                <a:xfrm flipH="1">
                  <a:off x="4476746" y="5982836"/>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8" name="Rectangle 5"/>
                <p:cNvSpPr>
                  <a:spLocks noChangeArrowheads="1"/>
                </p:cNvSpPr>
                <p:nvPr/>
              </p:nvSpPr>
              <p:spPr bwMode="auto">
                <a:xfrm flipH="1">
                  <a:off x="4476746" y="5414473"/>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9" name="Rectangle 6"/>
                <p:cNvSpPr>
                  <a:spLocks noChangeArrowheads="1"/>
                </p:cNvSpPr>
                <p:nvPr/>
              </p:nvSpPr>
              <p:spPr bwMode="auto">
                <a:xfrm flipH="1">
                  <a:off x="4476746" y="4846676"/>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20" name="Rectangle 7"/>
                <p:cNvSpPr>
                  <a:spLocks noChangeArrowheads="1"/>
                </p:cNvSpPr>
                <p:nvPr/>
              </p:nvSpPr>
              <p:spPr bwMode="auto">
                <a:xfrm flipH="1">
                  <a:off x="4476746" y="4278313"/>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grpSp>
          <p:grpSp>
            <p:nvGrpSpPr>
              <p:cNvPr id="11" name="Group 9"/>
              <p:cNvGrpSpPr>
                <a:grpSpLocks/>
              </p:cNvGrpSpPr>
              <p:nvPr/>
            </p:nvGrpSpPr>
            <p:grpSpPr bwMode="auto">
              <a:xfrm>
                <a:off x="4476750" y="2006600"/>
                <a:ext cx="236538" cy="2257425"/>
                <a:chOff x="4476746" y="2006595"/>
                <a:chExt cx="236536" cy="2257434"/>
              </a:xfrm>
            </p:grpSpPr>
            <p:sp>
              <p:nvSpPr>
                <p:cNvPr id="13" name="Rectangle 10"/>
                <p:cNvSpPr>
                  <a:spLocks noChangeArrowheads="1"/>
                </p:cNvSpPr>
                <p:nvPr/>
              </p:nvSpPr>
              <p:spPr bwMode="auto">
                <a:xfrm flipH="1">
                  <a:off x="4476746" y="3711128"/>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4" name="Rectangle 11"/>
                <p:cNvSpPr>
                  <a:spLocks noChangeArrowheads="1"/>
                </p:cNvSpPr>
                <p:nvPr/>
              </p:nvSpPr>
              <p:spPr bwMode="auto">
                <a:xfrm flipH="1">
                  <a:off x="4476746" y="3142765"/>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5" name="Rectangle 12"/>
                <p:cNvSpPr>
                  <a:spLocks noChangeArrowheads="1"/>
                </p:cNvSpPr>
                <p:nvPr/>
              </p:nvSpPr>
              <p:spPr bwMode="auto">
                <a:xfrm flipH="1">
                  <a:off x="4476746" y="2574968"/>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16" name="Rectangle 13"/>
                <p:cNvSpPr>
                  <a:spLocks noChangeArrowheads="1"/>
                </p:cNvSpPr>
                <p:nvPr/>
              </p:nvSpPr>
              <p:spPr bwMode="auto">
                <a:xfrm flipH="1">
                  <a:off x="4476746" y="2006595"/>
                  <a:ext cx="236536" cy="552901"/>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grpSp>
          <p:sp>
            <p:nvSpPr>
              <p:cNvPr id="12" name="AutoShape 19"/>
              <p:cNvSpPr>
                <a:spLocks/>
              </p:cNvSpPr>
              <p:nvPr/>
            </p:nvSpPr>
            <p:spPr bwMode="auto">
              <a:xfrm>
                <a:off x="4414838" y="1225550"/>
                <a:ext cx="360362" cy="782638"/>
              </a:xfrm>
              <a:custGeom>
                <a:avLst/>
                <a:gdLst>
                  <a:gd name="T0" fmla="*/ 180183 w 21600"/>
                  <a:gd name="T1" fmla="*/ 0 h 21600"/>
                  <a:gd name="T2" fmla="*/ 360365 w 21600"/>
                  <a:gd name="T3" fmla="*/ 391317 h 21600"/>
                  <a:gd name="T4" fmla="*/ 180183 w 21600"/>
                  <a:gd name="T5" fmla="*/ 782634 h 21600"/>
                  <a:gd name="T6" fmla="*/ 0 w 21600"/>
                  <a:gd name="T7" fmla="*/ 391317 h 21600"/>
                  <a:gd name="T8" fmla="*/ 0 w 21600"/>
                  <a:gd name="T9" fmla="*/ 586976 h 21600"/>
                  <a:gd name="T10" fmla="*/ 360365 w 21600"/>
                  <a:gd name="T11" fmla="*/ 586976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9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6200"/>
                    </a:lnTo>
                    <a:lnTo>
                      <a:pt x="0" y="16200"/>
                    </a:lnTo>
                    <a:lnTo>
                      <a:pt x="10800" y="21600"/>
                    </a:lnTo>
                    <a:lnTo>
                      <a:pt x="21600" y="16200"/>
                    </a:lnTo>
                    <a:lnTo>
                      <a:pt x="16200" y="16200"/>
                    </a:lnTo>
                    <a:lnTo>
                      <a:pt x="16200" y="0"/>
                    </a:lnTo>
                    <a:lnTo>
                      <a:pt x="5400" y="0"/>
                    </a:lnTo>
                    <a:close/>
                  </a:path>
                </a:pathLst>
              </a:custGeom>
              <a:solidFill>
                <a:srgbClr val="FF0000"/>
              </a:solidFill>
              <a:ln w="9528">
                <a:solidFill>
                  <a:srgbClr val="000000"/>
                </a:solidFill>
                <a:prstDash val="solid"/>
                <a:miter lim="800000"/>
                <a:headEnd/>
                <a:tailEnd/>
              </a:ln>
            </p:spPr>
            <p:txBody>
              <a:bodyPr wrap="none" anchor="ctr"/>
              <a:lstStyle/>
              <a:p>
                <a:endParaRPr lang="en-US"/>
              </a:p>
            </p:txBody>
          </p:sp>
        </p:grpSp>
        <p:sp>
          <p:nvSpPr>
            <p:cNvPr id="9" name="Line 21"/>
            <p:cNvSpPr>
              <a:spLocks/>
            </p:cNvSpPr>
            <p:nvPr/>
          </p:nvSpPr>
          <p:spPr bwMode="auto">
            <a:xfrm flipV="1">
              <a:off x="4603750" y="1395413"/>
              <a:ext cx="0" cy="5189537"/>
            </a:xfrm>
            <a:custGeom>
              <a:avLst/>
              <a:gdLst>
                <a:gd name="T0" fmla="*/ 0 h 5189540"/>
                <a:gd name="T1" fmla="*/ 2594770 h 5189540"/>
                <a:gd name="T2" fmla="*/ 5189540 h 5189540"/>
                <a:gd name="T3" fmla="*/ 2594770 h 5189540"/>
                <a:gd name="T4" fmla="*/ 0 h 5189540"/>
                <a:gd name="T5" fmla="*/ 5189540 h 5189540"/>
                <a:gd name="T6" fmla="*/ 17694720 60000 65536"/>
                <a:gd name="T7" fmla="*/ 0 60000 65536"/>
                <a:gd name="T8" fmla="*/ 5898240 60000 65536"/>
                <a:gd name="T9" fmla="*/ 11796480 60000 65536"/>
                <a:gd name="T10" fmla="*/ 5898240 60000 65536"/>
                <a:gd name="T11" fmla="*/ 17694720 60000 65536"/>
                <a:gd name="T12" fmla="*/ 0 h 5189540"/>
                <a:gd name="T13" fmla="*/ 5189540 h 5189540"/>
              </a:gdLst>
              <a:ahLst/>
              <a:cxnLst>
                <a:cxn ang="T6">
                  <a:pos x="0" y="T0"/>
                </a:cxn>
                <a:cxn ang="T7">
                  <a:pos x="0" y="T1"/>
                </a:cxn>
                <a:cxn ang="T8">
                  <a:pos x="0" y="T2"/>
                </a:cxn>
                <a:cxn ang="T9">
                  <a:pos x="0" y="T3"/>
                </a:cxn>
                <a:cxn ang="T10">
                  <a:pos x="0" y="T4"/>
                </a:cxn>
                <a:cxn ang="T11">
                  <a:pos x="0" y="T5"/>
                </a:cxn>
              </a:cxnLst>
              <a:rect l="0" t="T12" r="0" b="T13"/>
              <a:pathLst>
                <a:path h="5189540">
                  <a:moveTo>
                    <a:pt x="0" y="0"/>
                  </a:moveTo>
                  <a:lnTo>
                    <a:pt x="1" y="5189540"/>
                  </a:lnTo>
                </a:path>
              </a:pathLst>
            </a:custGeom>
            <a:noFill/>
            <a:ln w="19046">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21" name="Group 20"/>
          <p:cNvGrpSpPr/>
          <p:nvPr/>
        </p:nvGrpSpPr>
        <p:grpSpPr>
          <a:xfrm>
            <a:off x="1219200" y="3429000"/>
            <a:ext cx="360363" cy="2000250"/>
            <a:chOff x="1203325" y="4618038"/>
            <a:chExt cx="360363" cy="2000250"/>
          </a:xfrm>
        </p:grpSpPr>
        <p:grpSp>
          <p:nvGrpSpPr>
            <p:cNvPr id="22" name="Group 23"/>
            <p:cNvGrpSpPr/>
            <p:nvPr/>
          </p:nvGrpSpPr>
          <p:grpSpPr>
            <a:xfrm>
              <a:off x="1203325" y="5195888"/>
              <a:ext cx="360363" cy="1339850"/>
              <a:chOff x="1203325" y="5195888"/>
              <a:chExt cx="360363" cy="1339850"/>
            </a:xfrm>
          </p:grpSpPr>
          <p:sp>
            <p:nvSpPr>
              <p:cNvPr id="24" name="Rectangle 14"/>
              <p:cNvSpPr>
                <a:spLocks noChangeArrowheads="1"/>
              </p:cNvSpPr>
              <p:nvPr/>
            </p:nvSpPr>
            <p:spPr bwMode="auto">
              <a:xfrm flipH="1">
                <a:off x="1265238" y="5983288"/>
                <a:ext cx="236537" cy="552450"/>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25" name="AutoShape 18"/>
              <p:cNvSpPr>
                <a:spLocks/>
              </p:cNvSpPr>
              <p:nvPr/>
            </p:nvSpPr>
            <p:spPr bwMode="auto">
              <a:xfrm>
                <a:off x="1203325" y="5195888"/>
                <a:ext cx="360363" cy="782637"/>
              </a:xfrm>
              <a:custGeom>
                <a:avLst/>
                <a:gdLst>
                  <a:gd name="T0" fmla="*/ 180183 w 21600"/>
                  <a:gd name="T1" fmla="*/ 0 h 21600"/>
                  <a:gd name="T2" fmla="*/ 360365 w 21600"/>
                  <a:gd name="T3" fmla="*/ 391317 h 21600"/>
                  <a:gd name="T4" fmla="*/ 180183 w 21600"/>
                  <a:gd name="T5" fmla="*/ 782634 h 21600"/>
                  <a:gd name="T6" fmla="*/ 0 w 21600"/>
                  <a:gd name="T7" fmla="*/ 391317 h 21600"/>
                  <a:gd name="T8" fmla="*/ 0 w 21600"/>
                  <a:gd name="T9" fmla="*/ 586976 h 21600"/>
                  <a:gd name="T10" fmla="*/ 360365 w 21600"/>
                  <a:gd name="T11" fmla="*/ 586976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9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6200"/>
                    </a:lnTo>
                    <a:lnTo>
                      <a:pt x="0" y="16200"/>
                    </a:lnTo>
                    <a:lnTo>
                      <a:pt x="10800" y="21600"/>
                    </a:lnTo>
                    <a:lnTo>
                      <a:pt x="21600" y="16200"/>
                    </a:lnTo>
                    <a:lnTo>
                      <a:pt x="16200" y="16200"/>
                    </a:lnTo>
                    <a:lnTo>
                      <a:pt x="16200" y="0"/>
                    </a:lnTo>
                    <a:lnTo>
                      <a:pt x="5400" y="0"/>
                    </a:lnTo>
                    <a:close/>
                  </a:path>
                </a:pathLst>
              </a:custGeom>
              <a:solidFill>
                <a:srgbClr val="FF0000"/>
              </a:solidFill>
              <a:ln w="9528">
                <a:solidFill>
                  <a:srgbClr val="000000"/>
                </a:solidFill>
                <a:prstDash val="solid"/>
                <a:miter lim="800000"/>
                <a:headEnd/>
                <a:tailEnd/>
              </a:ln>
            </p:spPr>
            <p:txBody>
              <a:bodyPr wrap="none" anchor="ctr"/>
              <a:lstStyle/>
              <a:p>
                <a:endParaRPr lang="en-US"/>
              </a:p>
            </p:txBody>
          </p:sp>
        </p:grpSp>
        <p:sp>
          <p:nvSpPr>
            <p:cNvPr id="23" name="Line 20"/>
            <p:cNvSpPr>
              <a:spLocks/>
            </p:cNvSpPr>
            <p:nvPr/>
          </p:nvSpPr>
          <p:spPr bwMode="auto">
            <a:xfrm flipV="1">
              <a:off x="1387475" y="4618038"/>
              <a:ext cx="0" cy="2000250"/>
            </a:xfrm>
            <a:custGeom>
              <a:avLst/>
              <a:gdLst>
                <a:gd name="T0" fmla="*/ 0 h 2000250"/>
                <a:gd name="T1" fmla="*/ 1000125 h 2000250"/>
                <a:gd name="T2" fmla="*/ 2000250 h 2000250"/>
                <a:gd name="T3" fmla="*/ 1000125 h 2000250"/>
                <a:gd name="T4" fmla="*/ 0 h 2000250"/>
                <a:gd name="T5" fmla="*/ 2000250 h 2000250"/>
                <a:gd name="T6" fmla="*/ 17694720 60000 65536"/>
                <a:gd name="T7" fmla="*/ 0 60000 65536"/>
                <a:gd name="T8" fmla="*/ 5898240 60000 65536"/>
                <a:gd name="T9" fmla="*/ 11796480 60000 65536"/>
                <a:gd name="T10" fmla="*/ 5898240 60000 65536"/>
                <a:gd name="T11" fmla="*/ 17694720 60000 65536"/>
                <a:gd name="T12" fmla="*/ 0 h 2000250"/>
                <a:gd name="T13" fmla="*/ 2000250 h 2000250"/>
              </a:gdLst>
              <a:ahLst/>
              <a:cxnLst>
                <a:cxn ang="T6">
                  <a:pos x="0" y="T0"/>
                </a:cxn>
                <a:cxn ang="T7">
                  <a:pos x="0" y="T1"/>
                </a:cxn>
                <a:cxn ang="T8">
                  <a:pos x="0" y="T2"/>
                </a:cxn>
                <a:cxn ang="T9">
                  <a:pos x="0" y="T3"/>
                </a:cxn>
                <a:cxn ang="T10">
                  <a:pos x="0" y="T4"/>
                </a:cxn>
                <a:cxn ang="T11">
                  <a:pos x="0" y="T5"/>
                </a:cxn>
              </a:cxnLst>
              <a:rect l="0" t="T12" r="0" b="T13"/>
              <a:pathLst>
                <a:path h="2000250">
                  <a:moveTo>
                    <a:pt x="0" y="0"/>
                  </a:moveTo>
                  <a:lnTo>
                    <a:pt x="1" y="2000250"/>
                  </a:lnTo>
                </a:path>
              </a:pathLst>
            </a:custGeom>
            <a:noFill/>
            <a:ln w="19046">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6" name="Text Box 8" descr="Horizontal brick"/>
          <p:cNvSpPr txBox="1">
            <a:spLocks noChangeArrowheads="1"/>
          </p:cNvSpPr>
          <p:nvPr/>
        </p:nvSpPr>
        <p:spPr bwMode="auto">
          <a:xfrm>
            <a:off x="1905000" y="3657600"/>
            <a:ext cx="28860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a:solidFill>
                  <a:srgbClr val="000000"/>
                </a:solidFill>
                <a:latin typeface="Arial" charset="0"/>
              </a:rPr>
              <a:t>Stocky wall, central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100% strength</a:t>
            </a:r>
            <a:endParaRPr lang="en-US" sz="2800" dirty="0">
              <a:solidFill>
                <a:srgbClr val="000000"/>
              </a:solidFill>
              <a:latin typeface="Arial" charset="0"/>
            </a:endParaRPr>
          </a:p>
        </p:txBody>
      </p:sp>
      <p:sp>
        <p:nvSpPr>
          <p:cNvPr id="27" name="Text Box 8" descr="Horizontal brick"/>
          <p:cNvSpPr txBox="1">
            <a:spLocks noChangeArrowheads="1"/>
          </p:cNvSpPr>
          <p:nvPr/>
        </p:nvSpPr>
        <p:spPr bwMode="auto">
          <a:xfrm>
            <a:off x="5867400" y="2743200"/>
            <a:ext cx="220027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smtClean="0">
                <a:solidFill>
                  <a:srgbClr val="000000"/>
                </a:solidFill>
                <a:latin typeface="Arial" charset="0"/>
              </a:rPr>
              <a:t>Slender </a:t>
            </a:r>
            <a:r>
              <a:rPr lang="en-US" sz="2800" dirty="0">
                <a:solidFill>
                  <a:srgbClr val="000000"/>
                </a:solidFill>
                <a:latin typeface="Arial" charset="0"/>
              </a:rPr>
              <a:t>wall, central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Reduced strength</a:t>
            </a:r>
            <a:endParaRPr lang="en-US" sz="2800" dirty="0">
              <a:solidFill>
                <a:srgbClr val="000000"/>
              </a:solidFill>
              <a:latin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p:cNvSpPr>
          <p:nvPr/>
        </p:nvSpPr>
        <p:spPr>
          <a:xfrm>
            <a:off x="457200" y="1219200"/>
            <a:ext cx="4267200" cy="914399"/>
          </a:xfrm>
          <a:prstGeom prst="rect">
            <a:avLst/>
          </a:prstGeom>
          <a:solidFill>
            <a:srgbClr val="FFFF00"/>
          </a:solidFill>
        </p:spPr>
        <p:txBody>
          <a:bodyPr/>
          <a:lstStyle/>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Masonry Walls: </a:t>
            </a:r>
          </a:p>
          <a:p>
            <a:pPr marL="0" marR="0" lvl="0" indent="0" algn="l" defTabSz="914400" rtl="0" eaLnBrk="0"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Slenderness and Eccentricity</a:t>
            </a:r>
          </a:p>
        </p:txBody>
      </p:sp>
      <p:grpSp>
        <p:nvGrpSpPr>
          <p:cNvPr id="6" name="Group 5"/>
          <p:cNvGrpSpPr/>
          <p:nvPr/>
        </p:nvGrpSpPr>
        <p:grpSpPr>
          <a:xfrm>
            <a:off x="990600" y="3581400"/>
            <a:ext cx="3348038" cy="2204819"/>
            <a:chOff x="1200150" y="4618038"/>
            <a:chExt cx="3348038" cy="2204819"/>
          </a:xfrm>
        </p:grpSpPr>
        <p:sp>
          <p:nvSpPr>
            <p:cNvPr id="7" name="Text Box 8" descr="Horizontal brick"/>
            <p:cNvSpPr txBox="1">
              <a:spLocks noChangeArrowheads="1"/>
            </p:cNvSpPr>
            <p:nvPr/>
          </p:nvSpPr>
          <p:spPr bwMode="auto">
            <a:xfrm>
              <a:off x="1662113" y="5006975"/>
              <a:ext cx="28860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a:solidFill>
                    <a:srgbClr val="000000"/>
                  </a:solidFill>
                  <a:latin typeface="Arial" charset="0"/>
                </a:rPr>
                <a:t>Stocky wall, eccentric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Reduced strength</a:t>
              </a:r>
              <a:endParaRPr lang="en-US" sz="2800" dirty="0">
                <a:solidFill>
                  <a:srgbClr val="000000"/>
                </a:solidFill>
                <a:latin typeface="Arial" charset="0"/>
              </a:endParaRPr>
            </a:p>
          </p:txBody>
        </p:sp>
        <p:sp>
          <p:nvSpPr>
            <p:cNvPr id="8" name="Rectangle 14"/>
            <p:cNvSpPr>
              <a:spLocks noChangeArrowheads="1"/>
            </p:cNvSpPr>
            <p:nvPr/>
          </p:nvSpPr>
          <p:spPr bwMode="auto">
            <a:xfrm flipH="1">
              <a:off x="1265238" y="5983288"/>
              <a:ext cx="236537" cy="552450"/>
            </a:xfrm>
            <a:prstGeom prst="rect">
              <a:avLst/>
            </a:prstGeom>
            <a:solidFill>
              <a:srgbClr val="808080"/>
            </a:solidFill>
            <a:ln w="9528">
              <a:solidFill>
                <a:srgbClr val="000000"/>
              </a:solidFill>
              <a:miter lim="800000"/>
              <a:headEnd/>
              <a:tailEnd/>
            </a:ln>
          </p:spPr>
          <p:txBody>
            <a:bodyPr wrap="none" anchor="ctr"/>
            <a:lstStyle/>
            <a:p>
              <a:endParaRPr lang="en-US" sz="1800">
                <a:solidFill>
                  <a:srgbClr val="000000"/>
                </a:solidFill>
                <a:latin typeface="Arial" charset="0"/>
              </a:endParaRPr>
            </a:p>
          </p:txBody>
        </p:sp>
        <p:sp>
          <p:nvSpPr>
            <p:cNvPr id="9" name="AutoShape 18"/>
            <p:cNvSpPr>
              <a:spLocks/>
            </p:cNvSpPr>
            <p:nvPr/>
          </p:nvSpPr>
          <p:spPr bwMode="auto">
            <a:xfrm>
              <a:off x="1252538" y="5195888"/>
              <a:ext cx="360362" cy="782637"/>
            </a:xfrm>
            <a:custGeom>
              <a:avLst/>
              <a:gdLst>
                <a:gd name="T0" fmla="*/ 180183 w 21600"/>
                <a:gd name="T1" fmla="*/ 0 h 21600"/>
                <a:gd name="T2" fmla="*/ 360365 w 21600"/>
                <a:gd name="T3" fmla="*/ 391317 h 21600"/>
                <a:gd name="T4" fmla="*/ 180183 w 21600"/>
                <a:gd name="T5" fmla="*/ 782634 h 21600"/>
                <a:gd name="T6" fmla="*/ 0 w 21600"/>
                <a:gd name="T7" fmla="*/ 391317 h 21600"/>
                <a:gd name="T8" fmla="*/ 0 w 21600"/>
                <a:gd name="T9" fmla="*/ 586976 h 21600"/>
                <a:gd name="T10" fmla="*/ 360365 w 21600"/>
                <a:gd name="T11" fmla="*/ 586976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9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6200"/>
                  </a:lnTo>
                  <a:lnTo>
                    <a:pt x="0" y="16200"/>
                  </a:lnTo>
                  <a:lnTo>
                    <a:pt x="10800" y="21600"/>
                  </a:lnTo>
                  <a:lnTo>
                    <a:pt x="21600" y="16200"/>
                  </a:lnTo>
                  <a:lnTo>
                    <a:pt x="16200" y="16200"/>
                  </a:lnTo>
                  <a:lnTo>
                    <a:pt x="16200" y="0"/>
                  </a:lnTo>
                  <a:lnTo>
                    <a:pt x="5400" y="0"/>
                  </a:lnTo>
                  <a:close/>
                </a:path>
              </a:pathLst>
            </a:custGeom>
            <a:solidFill>
              <a:srgbClr val="FF0000"/>
            </a:solidFill>
            <a:ln w="9528">
              <a:solidFill>
                <a:srgbClr val="000000"/>
              </a:solidFill>
              <a:prstDash val="solid"/>
              <a:miter lim="800000"/>
              <a:headEnd/>
              <a:tailEnd/>
            </a:ln>
          </p:spPr>
          <p:txBody>
            <a:bodyPr wrap="none" anchor="ctr"/>
            <a:lstStyle/>
            <a:p>
              <a:endParaRPr lang="en-US"/>
            </a:p>
          </p:txBody>
        </p:sp>
        <p:sp>
          <p:nvSpPr>
            <p:cNvPr id="10" name="Line 20"/>
            <p:cNvSpPr>
              <a:spLocks/>
            </p:cNvSpPr>
            <p:nvPr/>
          </p:nvSpPr>
          <p:spPr bwMode="auto">
            <a:xfrm flipV="1">
              <a:off x="1387475" y="4618038"/>
              <a:ext cx="0" cy="2000250"/>
            </a:xfrm>
            <a:custGeom>
              <a:avLst/>
              <a:gdLst>
                <a:gd name="T0" fmla="*/ 0 h 2000250"/>
                <a:gd name="T1" fmla="*/ 1000125 h 2000250"/>
                <a:gd name="T2" fmla="*/ 2000250 h 2000250"/>
                <a:gd name="T3" fmla="*/ 1000125 h 2000250"/>
                <a:gd name="T4" fmla="*/ 0 h 2000250"/>
                <a:gd name="T5" fmla="*/ 2000250 h 2000250"/>
                <a:gd name="T6" fmla="*/ 17694720 60000 65536"/>
                <a:gd name="T7" fmla="*/ 0 60000 65536"/>
                <a:gd name="T8" fmla="*/ 5898240 60000 65536"/>
                <a:gd name="T9" fmla="*/ 11796480 60000 65536"/>
                <a:gd name="T10" fmla="*/ 5898240 60000 65536"/>
                <a:gd name="T11" fmla="*/ 17694720 60000 65536"/>
                <a:gd name="T12" fmla="*/ 0 h 2000250"/>
                <a:gd name="T13" fmla="*/ 2000250 h 2000250"/>
              </a:gdLst>
              <a:ahLst/>
              <a:cxnLst>
                <a:cxn ang="T6">
                  <a:pos x="0" y="T0"/>
                </a:cxn>
                <a:cxn ang="T7">
                  <a:pos x="0" y="T1"/>
                </a:cxn>
                <a:cxn ang="T8">
                  <a:pos x="0" y="T2"/>
                </a:cxn>
                <a:cxn ang="T9">
                  <a:pos x="0" y="T3"/>
                </a:cxn>
                <a:cxn ang="T10">
                  <a:pos x="0" y="T4"/>
                </a:cxn>
                <a:cxn ang="T11">
                  <a:pos x="0" y="T5"/>
                </a:cxn>
              </a:cxnLst>
              <a:rect l="0" t="T12" r="0" b="T13"/>
              <a:pathLst>
                <a:path h="2000250">
                  <a:moveTo>
                    <a:pt x="0" y="0"/>
                  </a:moveTo>
                  <a:lnTo>
                    <a:pt x="1" y="2000250"/>
                  </a:lnTo>
                </a:path>
              </a:pathLst>
            </a:custGeom>
            <a:noFill/>
            <a:ln w="19046">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Line 22"/>
            <p:cNvSpPr>
              <a:spLocks/>
            </p:cNvSpPr>
            <p:nvPr/>
          </p:nvSpPr>
          <p:spPr bwMode="auto">
            <a:xfrm flipH="1">
              <a:off x="1420813" y="4926013"/>
              <a:ext cx="177800" cy="0"/>
            </a:xfrm>
            <a:custGeom>
              <a:avLst/>
              <a:gdLst>
                <a:gd name="T0" fmla="*/ 88898 w 177795"/>
                <a:gd name="T1" fmla="*/ 177795 w 177795"/>
                <a:gd name="T2" fmla="*/ 88898 w 177795"/>
                <a:gd name="T3" fmla="*/ 0 w 177795"/>
                <a:gd name="T4" fmla="*/ 0 w 177795"/>
                <a:gd name="T5" fmla="*/ 177795 w 177795"/>
                <a:gd name="T6" fmla="*/ 17694720 60000 65536"/>
                <a:gd name="T7" fmla="*/ 0 60000 65536"/>
                <a:gd name="T8" fmla="*/ 5898240 60000 65536"/>
                <a:gd name="T9" fmla="*/ 11796480 60000 65536"/>
                <a:gd name="T10" fmla="*/ 5898240 60000 65536"/>
                <a:gd name="T11" fmla="*/ 17694720 60000 65536"/>
                <a:gd name="T12" fmla="*/ 0 w 177795"/>
                <a:gd name="T13" fmla="*/ 177795 w 177795"/>
              </a:gdLst>
              <a:ahLst/>
              <a:cxnLst>
                <a:cxn ang="T6">
                  <a:pos x="T0" y="0"/>
                </a:cxn>
                <a:cxn ang="T7">
                  <a:pos x="T1" y="0"/>
                </a:cxn>
                <a:cxn ang="T8">
                  <a:pos x="T2" y="0"/>
                </a:cxn>
                <a:cxn ang="T9">
                  <a:pos x="T3" y="0"/>
                </a:cxn>
                <a:cxn ang="T10">
                  <a:pos x="T4" y="0"/>
                </a:cxn>
                <a:cxn ang="T11">
                  <a:pos x="T5" y="0"/>
                </a:cxn>
              </a:cxnLst>
              <a:rect l="T12" t="0" r="T13" b="0"/>
              <a:pathLst>
                <a:path w="177795">
                  <a:moveTo>
                    <a:pt x="0" y="0"/>
                  </a:moveTo>
                  <a:lnTo>
                    <a:pt x="177795" y="1"/>
                  </a:lnTo>
                </a:path>
              </a:pathLst>
            </a:custGeom>
            <a:noFill/>
            <a:ln w="9528">
              <a:solidFill>
                <a:srgbClr val="000000"/>
              </a:solidFill>
              <a:prstDash val="solid"/>
              <a:round/>
              <a:headEn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Line 23"/>
            <p:cNvSpPr>
              <a:spLocks/>
            </p:cNvSpPr>
            <p:nvPr/>
          </p:nvSpPr>
          <p:spPr bwMode="auto">
            <a:xfrm>
              <a:off x="1200150" y="4926013"/>
              <a:ext cx="177800" cy="0"/>
            </a:xfrm>
            <a:custGeom>
              <a:avLst/>
              <a:gdLst>
                <a:gd name="T0" fmla="*/ 88898 w 177795"/>
                <a:gd name="T1" fmla="*/ 177795 w 177795"/>
                <a:gd name="T2" fmla="*/ 88898 w 177795"/>
                <a:gd name="T3" fmla="*/ 0 w 177795"/>
                <a:gd name="T4" fmla="*/ 0 w 177795"/>
                <a:gd name="T5" fmla="*/ 177795 w 177795"/>
                <a:gd name="T6" fmla="*/ 17694720 60000 65536"/>
                <a:gd name="T7" fmla="*/ 0 60000 65536"/>
                <a:gd name="T8" fmla="*/ 5898240 60000 65536"/>
                <a:gd name="T9" fmla="*/ 11796480 60000 65536"/>
                <a:gd name="T10" fmla="*/ 5898240 60000 65536"/>
                <a:gd name="T11" fmla="*/ 17694720 60000 65536"/>
                <a:gd name="T12" fmla="*/ 0 w 177795"/>
                <a:gd name="T13" fmla="*/ 177795 w 177795"/>
              </a:gdLst>
              <a:ahLst/>
              <a:cxnLst>
                <a:cxn ang="T6">
                  <a:pos x="T0" y="0"/>
                </a:cxn>
                <a:cxn ang="T7">
                  <a:pos x="T1" y="0"/>
                </a:cxn>
                <a:cxn ang="T8">
                  <a:pos x="T2" y="0"/>
                </a:cxn>
                <a:cxn ang="T9">
                  <a:pos x="T3" y="0"/>
                </a:cxn>
                <a:cxn ang="T10">
                  <a:pos x="T4" y="0"/>
                </a:cxn>
                <a:cxn ang="T11">
                  <a:pos x="T5" y="0"/>
                </a:cxn>
              </a:cxnLst>
              <a:rect l="T12" t="0" r="T13" b="0"/>
              <a:pathLst>
                <a:path w="177795">
                  <a:moveTo>
                    <a:pt x="0" y="0"/>
                  </a:moveTo>
                  <a:lnTo>
                    <a:pt x="177795" y="1"/>
                  </a:lnTo>
                </a:path>
              </a:pathLst>
            </a:custGeom>
            <a:noFill/>
            <a:ln w="9528">
              <a:solidFill>
                <a:srgbClr val="000000"/>
              </a:solidFill>
              <a:prstDash val="solid"/>
              <a:round/>
              <a:headEn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 name="Text Box 24" descr="Horizontal brick"/>
            <p:cNvSpPr txBox="1">
              <a:spLocks noChangeArrowheads="1"/>
            </p:cNvSpPr>
            <p:nvPr/>
          </p:nvSpPr>
          <p:spPr bwMode="auto">
            <a:xfrm>
              <a:off x="1517650" y="4619625"/>
              <a:ext cx="13160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a:solidFill>
                    <a:srgbClr val="000000"/>
                  </a:solidFill>
                  <a:latin typeface="Arial" charset="0"/>
                </a:rPr>
                <a:t>e</a:t>
              </a:r>
            </a:p>
          </p:txBody>
        </p:sp>
      </p:grpSp>
      <p:pic>
        <p:nvPicPr>
          <p:cNvPr id="14" name="Picture 1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609600"/>
            <a:ext cx="1633855" cy="5828030"/>
          </a:xfrm>
          <a:prstGeom prst="rect">
            <a:avLst/>
          </a:prstGeom>
          <a:noFill/>
        </p:spPr>
      </p:pic>
      <p:sp>
        <p:nvSpPr>
          <p:cNvPr id="16" name="Text Box 8" descr="Horizontal brick"/>
          <p:cNvSpPr txBox="1">
            <a:spLocks noChangeArrowheads="1"/>
          </p:cNvSpPr>
          <p:nvPr/>
        </p:nvSpPr>
        <p:spPr bwMode="auto">
          <a:xfrm>
            <a:off x="5410200" y="3276600"/>
            <a:ext cx="28860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smtClean="0">
                <a:solidFill>
                  <a:srgbClr val="000000"/>
                </a:solidFill>
                <a:latin typeface="Arial" charset="0"/>
              </a:rPr>
              <a:t>Slender </a:t>
            </a:r>
            <a:r>
              <a:rPr lang="en-US" sz="2800" dirty="0">
                <a:solidFill>
                  <a:srgbClr val="000000"/>
                </a:solidFill>
                <a:latin typeface="Arial" charset="0"/>
              </a:rPr>
              <a:t>wall, eccentric </a:t>
            </a:r>
            <a:r>
              <a:rPr lang="en-US" sz="2800" dirty="0" smtClean="0">
                <a:solidFill>
                  <a:srgbClr val="000000"/>
                </a:solidFill>
                <a:latin typeface="Arial" charset="0"/>
              </a:rPr>
              <a:t>load</a:t>
            </a:r>
          </a:p>
          <a:p>
            <a:pPr eaLnBrk="1" hangingPunct="1"/>
            <a:r>
              <a:rPr lang="en-US" sz="2800" dirty="0" smtClean="0">
                <a:solidFill>
                  <a:srgbClr val="000000"/>
                </a:solidFill>
                <a:latin typeface="Arial" charset="0"/>
              </a:rPr>
              <a:t>Much more reduced strength</a:t>
            </a:r>
            <a:endParaRPr lang="en-US" sz="2800" dirty="0">
              <a:solidFill>
                <a:srgbClr val="000000"/>
              </a:solidFill>
              <a:latin typeface="Arial"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a:grpSpLocks/>
          </p:cNvGrpSpPr>
          <p:nvPr/>
        </p:nvGrpSpPr>
        <p:grpSpPr bwMode="auto">
          <a:xfrm>
            <a:off x="0" y="2133600"/>
            <a:ext cx="4083051" cy="1517650"/>
            <a:chOff x="423860" y="2106613"/>
            <a:chExt cx="4083052" cy="1517647"/>
          </a:xfrm>
          <a:solidFill>
            <a:srgbClr val="99FFCC"/>
          </a:solidFill>
        </p:grpSpPr>
        <p:sp>
          <p:nvSpPr>
            <p:cNvPr id="6" name="Text Box 6" descr="Horizontal brick"/>
            <p:cNvSpPr txBox="1">
              <a:spLocks noChangeArrowheads="1"/>
            </p:cNvSpPr>
            <p:nvPr/>
          </p:nvSpPr>
          <p:spPr bwMode="auto">
            <a:xfrm>
              <a:off x="423860" y="2106613"/>
              <a:ext cx="4083052" cy="519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height</a:t>
              </a:r>
            </a:p>
          </p:txBody>
        </p:sp>
        <p:sp>
          <p:nvSpPr>
            <p:cNvPr id="7" name="Text Box 7" descr="Horizontal brick"/>
            <p:cNvSpPr txBox="1">
              <a:spLocks noChangeArrowheads="1"/>
            </p:cNvSpPr>
            <p:nvPr/>
          </p:nvSpPr>
          <p:spPr bwMode="auto">
            <a:xfrm>
              <a:off x="423860" y="2595560"/>
              <a:ext cx="4083052" cy="519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length</a:t>
              </a:r>
            </a:p>
          </p:txBody>
        </p:sp>
        <p:sp>
          <p:nvSpPr>
            <p:cNvPr id="8" name="Text Box 8" descr="Horizontal brick"/>
            <p:cNvSpPr txBox="1">
              <a:spLocks noChangeArrowheads="1"/>
            </p:cNvSpPr>
            <p:nvPr/>
          </p:nvSpPr>
          <p:spPr bwMode="auto">
            <a:xfrm>
              <a:off x="423860" y="3105146"/>
              <a:ext cx="4071938" cy="519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Effective thickness</a:t>
              </a:r>
            </a:p>
          </p:txBody>
        </p:sp>
      </p:grpSp>
      <p:sp>
        <p:nvSpPr>
          <p:cNvPr id="9" name="Text Box 9" descr="Horizontal brick"/>
          <p:cNvSpPr txBox="1">
            <a:spLocks noChangeArrowheads="1"/>
          </p:cNvSpPr>
          <p:nvPr/>
        </p:nvSpPr>
        <p:spPr bwMode="auto">
          <a:xfrm>
            <a:off x="0" y="3657600"/>
            <a:ext cx="6248400" cy="519113"/>
          </a:xfrm>
          <a:prstGeom prst="rect">
            <a:avLst/>
          </a:prstGeom>
          <a:solidFill>
            <a:schemeClr val="accent6">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ts val="1700"/>
              </a:spcBef>
            </a:pPr>
            <a:r>
              <a:rPr lang="en-US" sz="2800" dirty="0">
                <a:solidFill>
                  <a:srgbClr val="000000"/>
                </a:solidFill>
                <a:latin typeface="Arial" charset="0"/>
              </a:rPr>
              <a:t>Eccentricity of load</a:t>
            </a:r>
          </a:p>
        </p:txBody>
      </p:sp>
      <p:sp>
        <p:nvSpPr>
          <p:cNvPr id="10" name="Text Box 11" descr="Horizontal brick"/>
          <p:cNvSpPr txBox="1">
            <a:spLocks noChangeArrowheads="1"/>
          </p:cNvSpPr>
          <p:nvPr/>
        </p:nvSpPr>
        <p:spPr bwMode="auto">
          <a:xfrm>
            <a:off x="4038600" y="2438400"/>
            <a:ext cx="21701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b="1" dirty="0">
                <a:solidFill>
                  <a:srgbClr val="FF0000"/>
                </a:solidFill>
                <a:latin typeface="Arial" charset="0"/>
              </a:rPr>
              <a:t>S</a:t>
            </a:r>
            <a:r>
              <a:rPr lang="en-US" sz="2800" dirty="0">
                <a:solidFill>
                  <a:srgbClr val="FF0000"/>
                </a:solidFill>
                <a:latin typeface="Arial" charset="0"/>
              </a:rPr>
              <a:t>lenderness</a:t>
            </a:r>
          </a:p>
          <a:p>
            <a:pPr eaLnBrk="1" hangingPunct="1"/>
            <a:r>
              <a:rPr lang="en-US" sz="2800" b="1" dirty="0">
                <a:solidFill>
                  <a:srgbClr val="FF0000"/>
                </a:solidFill>
                <a:latin typeface="Arial" charset="0"/>
              </a:rPr>
              <a:t>R</a:t>
            </a:r>
            <a:r>
              <a:rPr lang="en-US" sz="2800" dirty="0">
                <a:solidFill>
                  <a:srgbClr val="FF0000"/>
                </a:solidFill>
                <a:latin typeface="Arial" charset="0"/>
              </a:rPr>
              <a:t>atio</a:t>
            </a:r>
          </a:p>
        </p:txBody>
      </p:sp>
      <p:sp>
        <p:nvSpPr>
          <p:cNvPr id="11" name="AutoShape 10" descr="Horizontal brick"/>
          <p:cNvSpPr>
            <a:spLocks/>
          </p:cNvSpPr>
          <p:nvPr/>
        </p:nvSpPr>
        <p:spPr bwMode="auto">
          <a:xfrm>
            <a:off x="3505200" y="2133600"/>
            <a:ext cx="404812" cy="1468437"/>
          </a:xfrm>
          <a:custGeom>
            <a:avLst/>
            <a:gdLst>
              <a:gd name="T0" fmla="*/ 202407 w 404814"/>
              <a:gd name="T1" fmla="*/ 0 h 1468434"/>
              <a:gd name="T2" fmla="*/ 404814 w 404814"/>
              <a:gd name="T3" fmla="*/ 734217 h 1468434"/>
              <a:gd name="T4" fmla="*/ 202407 w 404814"/>
              <a:gd name="T5" fmla="*/ 1468434 h 1468434"/>
              <a:gd name="T6" fmla="*/ 0 w 404814"/>
              <a:gd name="T7" fmla="*/ 734217 h 1468434"/>
              <a:gd name="T8" fmla="*/ 0 w 404814"/>
              <a:gd name="T9" fmla="*/ 0 h 1468434"/>
              <a:gd name="T10" fmla="*/ 404814 w 404814"/>
              <a:gd name="T11" fmla="*/ 734217 h 1468434"/>
              <a:gd name="T12" fmla="*/ 0 w 404814"/>
              <a:gd name="T13" fmla="*/ 1468434 h 1468434"/>
              <a:gd name="T14" fmla="*/ 17694720 60000 65536"/>
              <a:gd name="T15" fmla="*/ 0 60000 65536"/>
              <a:gd name="T16" fmla="*/ 5898240 60000 65536"/>
              <a:gd name="T17" fmla="*/ 11796480 60000 65536"/>
              <a:gd name="T18" fmla="*/ 5898240 60000 65536"/>
              <a:gd name="T19" fmla="*/ 11796480 60000 65536"/>
              <a:gd name="T20" fmla="*/ 17694720 60000 65536"/>
              <a:gd name="T21" fmla="*/ 0 w 404814"/>
              <a:gd name="T22" fmla="*/ 35842 h 1468434"/>
              <a:gd name="T23" fmla="*/ 143123 w 404814"/>
              <a:gd name="T24" fmla="*/ 1432592 h 14684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814" h="1468434" stroke="0">
                <a:moveTo>
                  <a:pt x="0" y="0"/>
                </a:moveTo>
                <a:lnTo>
                  <a:pt x="-1" y="0"/>
                </a:lnTo>
                <a:cubicBezTo>
                  <a:pt x="111786" y="0"/>
                  <a:pt x="202407" y="54787"/>
                  <a:pt x="202407" y="122371"/>
                </a:cubicBezTo>
                <a:lnTo>
                  <a:pt x="202407" y="611846"/>
                </a:lnTo>
                <a:cubicBezTo>
                  <a:pt x="202407" y="679429"/>
                  <a:pt x="293027" y="734216"/>
                  <a:pt x="404813" y="734217"/>
                </a:cubicBezTo>
                <a:cubicBezTo>
                  <a:pt x="293027" y="734217"/>
                  <a:pt x="202407" y="789004"/>
                  <a:pt x="202407" y="856587"/>
                </a:cubicBezTo>
                <a:lnTo>
                  <a:pt x="202407" y="1346063"/>
                </a:lnTo>
                <a:cubicBezTo>
                  <a:pt x="202407" y="1413646"/>
                  <a:pt x="111786" y="1468433"/>
                  <a:pt x="0" y="1468434"/>
                </a:cubicBezTo>
                <a:lnTo>
                  <a:pt x="0" y="0"/>
                </a:lnTo>
                <a:close/>
              </a:path>
              <a:path w="404814" h="1468434" fill="none">
                <a:moveTo>
                  <a:pt x="0" y="0"/>
                </a:moveTo>
                <a:lnTo>
                  <a:pt x="-1" y="0"/>
                </a:lnTo>
                <a:cubicBezTo>
                  <a:pt x="111786" y="0"/>
                  <a:pt x="202407" y="54787"/>
                  <a:pt x="202407" y="122371"/>
                </a:cubicBezTo>
                <a:lnTo>
                  <a:pt x="202407" y="611846"/>
                </a:lnTo>
                <a:cubicBezTo>
                  <a:pt x="202407" y="679429"/>
                  <a:pt x="293027" y="734216"/>
                  <a:pt x="404813" y="734217"/>
                </a:cubicBezTo>
                <a:cubicBezTo>
                  <a:pt x="293027" y="734217"/>
                  <a:pt x="202407" y="789004"/>
                  <a:pt x="202407" y="856587"/>
                </a:cubicBezTo>
                <a:lnTo>
                  <a:pt x="202407" y="1346063"/>
                </a:lnTo>
                <a:cubicBezTo>
                  <a:pt x="202407" y="1413646"/>
                  <a:pt x="111786" y="1468433"/>
                  <a:pt x="0" y="1468434"/>
                </a:cubicBezTo>
              </a:path>
            </a:pathLst>
          </a:custGeom>
          <a:noFill/>
          <a:ln w="3810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Text Box 13" descr="Horizontal brick"/>
          <p:cNvSpPr txBox="1">
            <a:spLocks noChangeArrowheads="1"/>
          </p:cNvSpPr>
          <p:nvPr/>
        </p:nvSpPr>
        <p:spPr bwMode="auto">
          <a:xfrm>
            <a:off x="6973887" y="3048000"/>
            <a:ext cx="21701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b="1" dirty="0">
                <a:solidFill>
                  <a:srgbClr val="FF0000"/>
                </a:solidFill>
                <a:latin typeface="Arial" charset="0"/>
              </a:rPr>
              <a:t>S</a:t>
            </a:r>
            <a:r>
              <a:rPr lang="en-US" sz="2800" dirty="0">
                <a:solidFill>
                  <a:srgbClr val="FF0000"/>
                </a:solidFill>
                <a:latin typeface="Arial" charset="0"/>
              </a:rPr>
              <a:t>tress </a:t>
            </a:r>
            <a:r>
              <a:rPr lang="en-US" sz="2800" b="1" dirty="0" smtClean="0">
                <a:solidFill>
                  <a:srgbClr val="FF0000"/>
                </a:solidFill>
                <a:latin typeface="Arial" charset="0"/>
              </a:rPr>
              <a:t>R</a:t>
            </a:r>
            <a:r>
              <a:rPr lang="en-US" sz="2800" dirty="0" smtClean="0">
                <a:solidFill>
                  <a:srgbClr val="FF0000"/>
                </a:solidFill>
                <a:latin typeface="Arial" charset="0"/>
              </a:rPr>
              <a:t>eduction </a:t>
            </a:r>
            <a:r>
              <a:rPr lang="en-US" sz="2800" b="1" dirty="0" smtClean="0">
                <a:solidFill>
                  <a:srgbClr val="FF0000"/>
                </a:solidFill>
                <a:latin typeface="Arial" charset="0"/>
              </a:rPr>
              <a:t>F</a:t>
            </a:r>
            <a:r>
              <a:rPr lang="en-US" sz="2800" dirty="0" smtClean="0">
                <a:solidFill>
                  <a:srgbClr val="FF0000"/>
                </a:solidFill>
                <a:latin typeface="Arial" charset="0"/>
              </a:rPr>
              <a:t>actors</a:t>
            </a:r>
            <a:endParaRPr lang="en-US" sz="2800" dirty="0">
              <a:solidFill>
                <a:srgbClr val="FF0000"/>
              </a:solidFill>
              <a:latin typeface="Arial" charset="0"/>
            </a:endParaRPr>
          </a:p>
        </p:txBody>
      </p:sp>
      <p:sp>
        <p:nvSpPr>
          <p:cNvPr id="13" name="AutoShape 12" descr="Horizontal brick"/>
          <p:cNvSpPr>
            <a:spLocks/>
          </p:cNvSpPr>
          <p:nvPr/>
        </p:nvSpPr>
        <p:spPr bwMode="auto">
          <a:xfrm>
            <a:off x="6248400" y="2514600"/>
            <a:ext cx="427037" cy="1974850"/>
          </a:xfrm>
          <a:custGeom>
            <a:avLst/>
            <a:gdLst>
              <a:gd name="T0" fmla="*/ 213517 w 427033"/>
              <a:gd name="T1" fmla="*/ 0 h 1746247"/>
              <a:gd name="T2" fmla="*/ 427033 w 427033"/>
              <a:gd name="T3" fmla="*/ 873124 h 1746247"/>
              <a:gd name="T4" fmla="*/ 213517 w 427033"/>
              <a:gd name="T5" fmla="*/ 1746247 h 1746247"/>
              <a:gd name="T6" fmla="*/ 0 w 427033"/>
              <a:gd name="T7" fmla="*/ 873124 h 1746247"/>
              <a:gd name="T8" fmla="*/ 0 w 427033"/>
              <a:gd name="T9" fmla="*/ 0 h 1746247"/>
              <a:gd name="T10" fmla="*/ 427033 w 427033"/>
              <a:gd name="T11" fmla="*/ 873124 h 1746247"/>
              <a:gd name="T12" fmla="*/ 0 w 427033"/>
              <a:gd name="T13" fmla="*/ 1746247 h 1746247"/>
              <a:gd name="T14" fmla="*/ 17694720 60000 65536"/>
              <a:gd name="T15" fmla="*/ 0 60000 65536"/>
              <a:gd name="T16" fmla="*/ 5898240 60000 65536"/>
              <a:gd name="T17" fmla="*/ 11796480 60000 65536"/>
              <a:gd name="T18" fmla="*/ 5898240 60000 65536"/>
              <a:gd name="T19" fmla="*/ 11796480 60000 65536"/>
              <a:gd name="T20" fmla="*/ 17694720 60000 65536"/>
              <a:gd name="T21" fmla="*/ 0 w 427033"/>
              <a:gd name="T22" fmla="*/ 42622 h 1746247"/>
              <a:gd name="T23" fmla="*/ 150979 w 427033"/>
              <a:gd name="T24" fmla="*/ 1703625 h 17462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7033" h="1746247" stroke="0">
                <a:moveTo>
                  <a:pt x="0" y="0"/>
                </a:moveTo>
                <a:lnTo>
                  <a:pt x="-1" y="0"/>
                </a:lnTo>
                <a:cubicBezTo>
                  <a:pt x="117922" y="0"/>
                  <a:pt x="213517" y="65151"/>
                  <a:pt x="213517" y="145520"/>
                </a:cubicBezTo>
                <a:lnTo>
                  <a:pt x="213517" y="727603"/>
                </a:lnTo>
                <a:cubicBezTo>
                  <a:pt x="213517" y="807971"/>
                  <a:pt x="309111" y="873122"/>
                  <a:pt x="427033" y="873123"/>
                </a:cubicBezTo>
                <a:cubicBezTo>
                  <a:pt x="309111" y="873123"/>
                  <a:pt x="213517" y="938274"/>
                  <a:pt x="213517" y="1018642"/>
                </a:cubicBezTo>
                <a:lnTo>
                  <a:pt x="213517" y="1600727"/>
                </a:lnTo>
                <a:cubicBezTo>
                  <a:pt x="213517" y="1681095"/>
                  <a:pt x="117922" y="1746246"/>
                  <a:pt x="0" y="1746247"/>
                </a:cubicBezTo>
                <a:lnTo>
                  <a:pt x="0" y="0"/>
                </a:lnTo>
                <a:close/>
              </a:path>
              <a:path w="427033" h="1746247" fill="none">
                <a:moveTo>
                  <a:pt x="0" y="0"/>
                </a:moveTo>
                <a:lnTo>
                  <a:pt x="-1" y="0"/>
                </a:lnTo>
                <a:cubicBezTo>
                  <a:pt x="117922" y="0"/>
                  <a:pt x="213517" y="65151"/>
                  <a:pt x="213517" y="145520"/>
                </a:cubicBezTo>
                <a:lnTo>
                  <a:pt x="213517" y="727603"/>
                </a:lnTo>
                <a:cubicBezTo>
                  <a:pt x="213517" y="807971"/>
                  <a:pt x="309111" y="873122"/>
                  <a:pt x="427033" y="873123"/>
                </a:cubicBezTo>
                <a:cubicBezTo>
                  <a:pt x="309111" y="873123"/>
                  <a:pt x="213517" y="938274"/>
                  <a:pt x="213517" y="1018642"/>
                </a:cubicBezTo>
                <a:lnTo>
                  <a:pt x="213517" y="1600727"/>
                </a:lnTo>
                <a:cubicBezTo>
                  <a:pt x="213517" y="1681095"/>
                  <a:pt x="117922" y="1746246"/>
                  <a:pt x="0" y="1746247"/>
                </a:cubicBezTo>
              </a:path>
            </a:pathLst>
          </a:custGeom>
          <a:noFill/>
          <a:ln w="3810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 name="Text Box 4" descr="Horizontal brick"/>
          <p:cNvSpPr txBox="1">
            <a:spLocks noChangeArrowheads="1"/>
          </p:cNvSpPr>
          <p:nvPr/>
        </p:nvSpPr>
        <p:spPr bwMode="auto">
          <a:xfrm>
            <a:off x="0" y="5029200"/>
            <a:ext cx="6019800" cy="523220"/>
          </a:xfrm>
          <a:prstGeom prst="rect">
            <a:avLst/>
          </a:prstGeom>
          <a:noFill/>
          <a:ln w="9525">
            <a:noFill/>
            <a:miter lim="800000"/>
            <a:headEnd/>
            <a:tailEnd/>
          </a:ln>
          <a:effectLst/>
        </p:spPr>
        <p:txBody>
          <a:bodyPr wrap="square">
            <a:spAutoFit/>
          </a:bodyPr>
          <a:lstStyle/>
          <a:p>
            <a:pPr>
              <a:spcBef>
                <a:spcPct val="50000"/>
              </a:spcBef>
            </a:pPr>
            <a:r>
              <a:rPr lang="en-US" sz="2800" dirty="0"/>
              <a:t>Ult. load on </a:t>
            </a:r>
            <a:r>
              <a:rPr lang="en-US" sz="2800" dirty="0" smtClean="0"/>
              <a:t>wall x Factors (of safety)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p:cNvGraphicFramePr>
          <p:nvPr>
            <p:extLst>
              <p:ext uri="{D42A27DB-BD31-4B8C-83A1-F6EECF244321}">
                <p14:modId xmlns:p14="http://schemas.microsoft.com/office/powerpoint/2010/main" val="2021665539"/>
              </p:ext>
            </p:extLst>
          </p:nvPr>
        </p:nvGraphicFramePr>
        <p:xfrm>
          <a:off x="1219200" y="1371600"/>
          <a:ext cx="5791200" cy="3810000"/>
        </p:xfrm>
        <a:graphic>
          <a:graphicData uri="http://schemas.openxmlformats.org/presentationml/2006/ole">
            <mc:AlternateContent xmlns:mc="http://schemas.openxmlformats.org/markup-compatibility/2006">
              <mc:Choice xmlns:v="urn:schemas-microsoft-com:vml" Requires="v">
                <p:oleObj spid="_x0000_s90163" name="Chart" r:id="rId3" imgW="4572143" imgH="2743343" progId="Equation.3">
                  <p:embed/>
                </p:oleObj>
              </mc:Choice>
              <mc:Fallback>
                <p:oleObj name="Chart" r:id="rId3" imgW="4572143" imgH="2743343" progId="Equation.3">
                  <p:embed/>
                  <p:pic>
                    <p:nvPicPr>
                      <p:cNvPr id="0" name="Picture 2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371600"/>
                        <a:ext cx="5791200" cy="381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4"/>
          <p:cNvSpPr txBox="1">
            <a:spLocks noChangeArrowheads="1"/>
          </p:cNvSpPr>
          <p:nvPr/>
        </p:nvSpPr>
        <p:spPr bwMode="auto">
          <a:xfrm>
            <a:off x="990600" y="5181600"/>
            <a:ext cx="6629400" cy="5334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dirty="0" smtClean="0"/>
              <a:t>Stress reduction factors as per IS 1905</a:t>
            </a:r>
            <a:endParaRPr lang="en-US" sz="28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p:cNvGraphicFramePr>
          <p:nvPr>
            <p:extLst>
              <p:ext uri="{D42A27DB-BD31-4B8C-83A1-F6EECF244321}">
                <p14:modId xmlns:p14="http://schemas.microsoft.com/office/powerpoint/2010/main" val="3005338367"/>
              </p:ext>
            </p:extLst>
          </p:nvPr>
        </p:nvGraphicFramePr>
        <p:xfrm>
          <a:off x="1219200" y="1371600"/>
          <a:ext cx="5867400" cy="3783013"/>
        </p:xfrm>
        <a:graphic>
          <a:graphicData uri="http://schemas.openxmlformats.org/presentationml/2006/ole">
            <mc:AlternateContent xmlns:mc="http://schemas.openxmlformats.org/markup-compatibility/2006">
              <mc:Choice xmlns:v="urn:schemas-microsoft-com:vml" Requires="v">
                <p:oleObj spid="_x0000_s91187" name="Chart" r:id="rId3" imgW="4572143" imgH="2743343" progId="Equation.3">
                  <p:embed/>
                </p:oleObj>
              </mc:Choice>
              <mc:Fallback>
                <p:oleObj name="Chart" r:id="rId3" imgW="4572143" imgH="2743343" progId="Equation.3">
                  <p:embed/>
                  <p:pic>
                    <p:nvPicPr>
                      <p:cNvPr id="0" name="Picture 2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371600"/>
                        <a:ext cx="5867400" cy="3783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4"/>
          <p:cNvSpPr txBox="1">
            <a:spLocks noChangeArrowheads="1"/>
          </p:cNvSpPr>
          <p:nvPr/>
        </p:nvSpPr>
        <p:spPr bwMode="auto">
          <a:xfrm>
            <a:off x="762000" y="5356860"/>
            <a:ext cx="6858000" cy="5334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dirty="0" smtClean="0"/>
              <a:t>Capacity </a:t>
            </a:r>
            <a:r>
              <a:rPr lang="en-US" sz="2800" dirty="0"/>
              <a:t>reduction factors as per </a:t>
            </a:r>
            <a:r>
              <a:rPr lang="en-US" sz="2800" dirty="0" smtClean="0"/>
              <a:t>BS 5628</a:t>
            </a:r>
            <a:endParaRPr lang="en-US" sz="2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143000"/>
            <a:ext cx="6351588" cy="410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txBox="1">
            <a:spLocks noChangeArrowheads="1"/>
          </p:cNvSpPr>
          <p:nvPr/>
        </p:nvSpPr>
        <p:spPr bwMode="auto">
          <a:xfrm>
            <a:off x="609600" y="5334000"/>
            <a:ext cx="7467600" cy="5334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pPr>
            <a:r>
              <a:rPr lang="en-US" sz="2800" dirty="0" smtClean="0"/>
              <a:t>Capacity </a:t>
            </a:r>
            <a:r>
              <a:rPr lang="en-US" sz="2800" dirty="0"/>
              <a:t>reduction factors as per </a:t>
            </a:r>
            <a:r>
              <a:rPr lang="en-US" sz="2800" dirty="0" smtClean="0"/>
              <a:t>EURO </a:t>
            </a:r>
            <a:r>
              <a:rPr lang="en-US" sz="2800" dirty="0"/>
              <a:t>Code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print">
            <a:extLst>
              <a:ext uri="{28A0092B-C50C-407E-A947-70E740481C1C}">
                <a14:useLocalDpi xmlns:a14="http://schemas.microsoft.com/office/drawing/2010/main" val="0"/>
              </a:ext>
            </a:extLst>
          </a:blip>
          <a:srcRect b="2334"/>
          <a:stretch/>
        </p:blipFill>
        <p:spPr bwMode="auto">
          <a:xfrm>
            <a:off x="609600" y="1371600"/>
            <a:ext cx="6629400" cy="3962399"/>
          </a:xfrm>
          <a:prstGeom prst="rect">
            <a:avLst/>
          </a:prstGeom>
          <a:noFill/>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69900" y="1163638"/>
            <a:ext cx="7607300" cy="415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defRPr/>
            </a:pPr>
            <a:r>
              <a:rPr lang="en-US" sz="2400" dirty="0">
                <a:solidFill>
                  <a:schemeClr val="accent6"/>
                </a:solidFill>
              </a:rPr>
              <a:t>Structural Walls have 3 functions</a:t>
            </a:r>
            <a:r>
              <a:rPr lang="en-US" sz="2400" dirty="0" smtClean="0"/>
              <a:t>:</a:t>
            </a:r>
          </a:p>
          <a:p>
            <a:pPr>
              <a:defRPr/>
            </a:pPr>
            <a:endParaRPr lang="en-US" sz="2400" dirty="0" smtClean="0"/>
          </a:p>
          <a:p>
            <a:pPr marL="342900" indent="-342900">
              <a:buAutoNum type="arabicPeriod"/>
              <a:defRPr/>
            </a:pPr>
            <a:r>
              <a:rPr lang="en-US" sz="2400" dirty="0" smtClean="0">
                <a:solidFill>
                  <a:srgbClr val="FF0000"/>
                </a:solidFill>
              </a:rPr>
              <a:t>Resist vertical compression</a:t>
            </a:r>
          </a:p>
          <a:p>
            <a:pPr marL="342900" indent="-342900">
              <a:buAutoNum type="arabicPeriod"/>
              <a:defRPr/>
            </a:pPr>
            <a:endParaRPr lang="en-US" sz="2400" dirty="0" smtClean="0"/>
          </a:p>
          <a:p>
            <a:pPr marL="342900" indent="-342900">
              <a:buAutoNum type="arabicPeriod"/>
              <a:defRPr/>
            </a:pPr>
            <a:r>
              <a:rPr lang="en-US" sz="2400" dirty="0" smtClean="0">
                <a:solidFill>
                  <a:srgbClr val="0000FF"/>
                </a:solidFill>
              </a:rPr>
              <a:t>Resist out-of-plane bending from eccentric vertical loads (gravity loads), and/or transverse loads such as wind loads and earthquake loads</a:t>
            </a:r>
          </a:p>
          <a:p>
            <a:pPr marL="342900" indent="-342900">
              <a:buAutoNum type="arabicPeriod"/>
              <a:defRPr/>
            </a:pPr>
            <a:endParaRPr lang="en-US" sz="2400" dirty="0" smtClean="0"/>
          </a:p>
          <a:p>
            <a:pPr marL="342900" indent="-342900">
              <a:buAutoNum type="arabicPeriod"/>
              <a:defRPr/>
            </a:pPr>
            <a:r>
              <a:rPr lang="en-US" sz="2400" dirty="0" smtClean="0">
                <a:solidFill>
                  <a:srgbClr val="FF0000"/>
                </a:solidFill>
              </a:rPr>
              <a:t>Resist in-plane forces (in-plane shear and in-plane bending) attracted by the masonry building as a whole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9089" name="Object 1"/>
          <p:cNvGraphicFramePr>
            <a:graphicFrameLocks noChangeAspect="1"/>
          </p:cNvGraphicFramePr>
          <p:nvPr/>
        </p:nvGraphicFramePr>
        <p:xfrm>
          <a:off x="762000" y="1143000"/>
          <a:ext cx="5702612" cy="4884515"/>
        </p:xfrm>
        <a:graphic>
          <a:graphicData uri="http://schemas.openxmlformats.org/presentationml/2006/ole">
            <mc:AlternateContent xmlns:mc="http://schemas.openxmlformats.org/markup-compatibility/2006">
              <mc:Choice xmlns:v="urn:schemas-microsoft-com:vml" Requires="v">
                <p:oleObj spid="_x0000_s89140" name="AutoCAD Drawing" r:id="rId3" imgW="11477625" imgH="7467600" progId="AutoCAD.Drawing.17">
                  <p:embed/>
                </p:oleObj>
              </mc:Choice>
              <mc:Fallback>
                <p:oleObj name="AutoCAD Drawing" r:id="rId3" imgW="11477625" imgH="7467600" progId="AutoCAD.Drawing.17">
                  <p:embed/>
                  <p:pic>
                    <p:nvPicPr>
                      <p:cNvPr id="0" name="Picture 30"/>
                      <p:cNvPicPr>
                        <a:picLocks noChangeAspect="1" noChangeArrowheads="1"/>
                      </p:cNvPicPr>
                      <p:nvPr/>
                    </p:nvPicPr>
                    <p:blipFill>
                      <a:blip r:embed="rId4">
                        <a:extLst>
                          <a:ext uri="{28A0092B-C50C-407E-A947-70E740481C1C}">
                            <a14:useLocalDpi xmlns:a14="http://schemas.microsoft.com/office/drawing/2010/main" val="0"/>
                          </a:ext>
                        </a:extLst>
                      </a:blip>
                      <a:srcRect l="45833" t="25600" r="10417" b="16800"/>
                      <a:stretch>
                        <a:fillRect/>
                      </a:stretch>
                    </p:blipFill>
                    <p:spPr bwMode="auto">
                      <a:xfrm>
                        <a:off x="762000" y="1143000"/>
                        <a:ext cx="5702612" cy="48845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685800" y="1104900"/>
            <a:ext cx="7285942"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69900" y="1143000"/>
            <a:ext cx="8445500" cy="4217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defRPr/>
            </a:pPr>
            <a:r>
              <a:rPr lang="en-US" sz="2400" dirty="0" smtClean="0">
                <a:solidFill>
                  <a:schemeClr val="accent6"/>
                </a:solidFill>
              </a:rPr>
              <a:t>Summary</a:t>
            </a:r>
            <a:r>
              <a:rPr lang="en-US" sz="2400" dirty="0" smtClean="0"/>
              <a:t>:</a:t>
            </a:r>
          </a:p>
          <a:p>
            <a:pPr>
              <a:defRPr/>
            </a:pPr>
            <a:endParaRPr lang="en-US" sz="2400" dirty="0" smtClean="0"/>
          </a:p>
          <a:p>
            <a:pPr marL="342900" indent="-342900">
              <a:buAutoNum type="arabicPeriod"/>
              <a:defRPr/>
            </a:pPr>
            <a:r>
              <a:rPr lang="en-US" sz="2200" dirty="0" smtClean="0">
                <a:solidFill>
                  <a:srgbClr val="FF0000"/>
                </a:solidFill>
              </a:rPr>
              <a:t>Masonry is the most simplest load bearing system. The walls are ‘</a:t>
            </a:r>
            <a:r>
              <a:rPr lang="en-US" sz="2200" u="sng" dirty="0" smtClean="0">
                <a:solidFill>
                  <a:srgbClr val="FF0000"/>
                </a:solidFill>
              </a:rPr>
              <a:t>constructed</a:t>
            </a:r>
            <a:r>
              <a:rPr lang="en-US" sz="2200" dirty="0" smtClean="0">
                <a:solidFill>
                  <a:srgbClr val="FF0000"/>
                </a:solidFill>
              </a:rPr>
              <a:t>’ to remain ‘</a:t>
            </a:r>
            <a:r>
              <a:rPr lang="en-US" sz="2200" u="sng" dirty="0" smtClean="0">
                <a:solidFill>
                  <a:srgbClr val="FF0000"/>
                </a:solidFill>
              </a:rPr>
              <a:t>stable</a:t>
            </a:r>
            <a:r>
              <a:rPr lang="en-US" sz="2200" dirty="0" smtClean="0">
                <a:solidFill>
                  <a:srgbClr val="FF0000"/>
                </a:solidFill>
              </a:rPr>
              <a:t>’. Having ensured ‘stability’, the load carrying capacity is then checked.</a:t>
            </a:r>
          </a:p>
          <a:p>
            <a:pPr marL="342900" indent="-342900">
              <a:buAutoNum type="arabicPeriod"/>
              <a:defRPr/>
            </a:pPr>
            <a:endParaRPr lang="en-US" sz="2200" dirty="0" smtClean="0"/>
          </a:p>
          <a:p>
            <a:pPr marL="342900" indent="-342900">
              <a:buAutoNum type="arabicPeriod"/>
              <a:defRPr/>
            </a:pPr>
            <a:r>
              <a:rPr lang="en-US" sz="2200" dirty="0" smtClean="0">
                <a:solidFill>
                  <a:srgbClr val="0000FF"/>
                </a:solidFill>
              </a:rPr>
              <a:t>As ‘slenderness’ and ‘eccentricity’ of applied vertical load increases, the load carrying capacity reduced significantly.</a:t>
            </a:r>
          </a:p>
          <a:p>
            <a:pPr marL="342900" indent="-342900">
              <a:buAutoNum type="arabicPeriod"/>
              <a:defRPr/>
            </a:pPr>
            <a:endParaRPr lang="en-US" sz="2200" dirty="0">
              <a:solidFill>
                <a:srgbClr val="0000FF"/>
              </a:solidFill>
            </a:endParaRPr>
          </a:p>
          <a:p>
            <a:pPr marL="342900" indent="-342900">
              <a:buAutoNum type="arabicPeriod"/>
              <a:defRPr/>
            </a:pPr>
            <a:r>
              <a:rPr lang="en-US" sz="2200" dirty="0" smtClean="0">
                <a:solidFill>
                  <a:srgbClr val="FF0000"/>
                </a:solidFill>
              </a:rPr>
              <a:t>In case of un-reinforced masonry, it is to be ensured that ‘tensile stresses’ do not develop in any of the walls because masonry is very brittle, particularly in tension.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l="8772" r="7018" b="19022"/>
          <a:stretch>
            <a:fillRect/>
          </a:stretch>
        </p:blipFill>
        <p:spPr bwMode="auto">
          <a:xfrm>
            <a:off x="380999" y="838200"/>
            <a:ext cx="4310743" cy="2514600"/>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l="10145" r="8693"/>
          <a:stretch>
            <a:fillRect/>
          </a:stretch>
        </p:blipFill>
        <p:spPr bwMode="auto">
          <a:xfrm>
            <a:off x="4419600" y="3124200"/>
            <a:ext cx="4053016" cy="3124200"/>
          </a:xfrm>
          <a:prstGeom prst="rect">
            <a:avLst/>
          </a:prstGeom>
          <a:noFill/>
          <a:ln w="9525">
            <a:noFill/>
            <a:miter lim="800000"/>
            <a:headEnd/>
            <a:tailEnd/>
          </a:ln>
        </p:spPr>
      </p:pic>
      <p:sp>
        <p:nvSpPr>
          <p:cNvPr id="9" name="Text Box 4"/>
          <p:cNvSpPr txBox="1">
            <a:spLocks noChangeArrowheads="1"/>
          </p:cNvSpPr>
          <p:nvPr/>
        </p:nvSpPr>
        <p:spPr bwMode="auto">
          <a:xfrm>
            <a:off x="762000" y="3962401"/>
            <a:ext cx="2819400" cy="914400"/>
          </a:xfrm>
          <a:prstGeom prst="rect">
            <a:avLst/>
          </a:prstGeom>
          <a:noFill/>
          <a:ln w="9525">
            <a:solidFill>
              <a:schemeClr val="tx1"/>
            </a:solidFill>
            <a:miter lim="800000"/>
            <a:headEnd/>
            <a:tailEnd/>
          </a:ln>
        </p:spPr>
        <p:txBody>
          <a:bodyPr wrap="square">
            <a:spAutoFit/>
          </a:bodyPr>
          <a:lstStyle/>
          <a:p>
            <a:pPr algn="ctr"/>
            <a:r>
              <a:rPr lang="en-US" dirty="0">
                <a:solidFill>
                  <a:srgbClr val="CC3300"/>
                </a:solidFill>
                <a:latin typeface="Arial" charset="0"/>
              </a:rPr>
              <a:t>Earthquake Protection</a:t>
            </a:r>
          </a:p>
          <a:p>
            <a:pPr algn="ctr"/>
            <a:r>
              <a:rPr lang="en-US" dirty="0">
                <a:solidFill>
                  <a:srgbClr val="CC3300"/>
                </a:solidFill>
                <a:latin typeface="Arial" charset="0"/>
              </a:rPr>
              <a:t>(Coburn and Spence, 2002)</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3"/>
          <p:cNvGraphicFramePr>
            <a:graphicFrameLocks noChangeAspect="1"/>
          </p:cNvGraphicFramePr>
          <p:nvPr/>
        </p:nvGraphicFramePr>
        <p:xfrm>
          <a:off x="914400" y="1066800"/>
          <a:ext cx="4841041" cy="2977092"/>
        </p:xfrm>
        <a:graphic>
          <a:graphicData uri="http://schemas.openxmlformats.org/presentationml/2006/ole">
            <mc:AlternateContent xmlns:mc="http://schemas.openxmlformats.org/markup-compatibility/2006">
              <mc:Choice xmlns:v="urn:schemas-microsoft-com:vml" Requires="v">
                <p:oleObj spid="_x0000_s139288" name="Bitmap Image" r:id="rId3" imgW="1722269" imgH="1059048" progId="PBrush">
                  <p:embed/>
                </p:oleObj>
              </mc:Choice>
              <mc:Fallback>
                <p:oleObj name="Bitmap Image" r:id="rId3" imgW="1722269" imgH="1059048"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066800"/>
                        <a:ext cx="4841041" cy="297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8"/>
          <p:cNvSpPr txBox="1">
            <a:spLocks noChangeArrowheads="1"/>
          </p:cNvSpPr>
          <p:nvPr/>
        </p:nvSpPr>
        <p:spPr bwMode="auto">
          <a:xfrm>
            <a:off x="762000" y="4038600"/>
            <a:ext cx="7924800" cy="954107"/>
          </a:xfrm>
          <a:prstGeom prst="rect">
            <a:avLst/>
          </a:prstGeom>
          <a:solidFill>
            <a:srgbClr val="FFFF00"/>
          </a:solidFill>
          <a:ln w="9525">
            <a:noFill/>
            <a:miter lim="800000"/>
            <a:headEnd/>
            <a:tailEnd/>
          </a:ln>
        </p:spPr>
        <p:txBody>
          <a:bodyPr wrap="square">
            <a:spAutoFit/>
          </a:bodyPr>
          <a:lstStyle/>
          <a:p>
            <a:r>
              <a:rPr lang="en-US" sz="2800" dirty="0">
                <a:solidFill>
                  <a:srgbClr val="000099"/>
                </a:solidFill>
                <a:latin typeface="Arial" charset="0"/>
              </a:rPr>
              <a:t>Grade 1:</a:t>
            </a:r>
            <a:r>
              <a:rPr lang="en-US" sz="2800" dirty="0">
                <a:latin typeface="Arial" charset="0"/>
              </a:rPr>
              <a:t> Negligible to slight damage (no structural damage</a:t>
            </a:r>
            <a:r>
              <a:rPr lang="en-US" sz="2800" dirty="0" smtClean="0">
                <a:latin typeface="Arial" charset="0"/>
              </a:rPr>
              <a:t>)</a:t>
            </a:r>
            <a:endParaRPr lang="en-US" sz="2800" dirty="0">
              <a:latin typeface="Arial"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4"/>
          <p:cNvGraphicFramePr>
            <a:graphicFrameLocks noChangeAspect="1"/>
          </p:cNvGraphicFramePr>
          <p:nvPr/>
        </p:nvGraphicFramePr>
        <p:xfrm>
          <a:off x="990600" y="1066800"/>
          <a:ext cx="5156930" cy="3048000"/>
        </p:xfrm>
        <a:graphic>
          <a:graphicData uri="http://schemas.openxmlformats.org/presentationml/2006/ole">
            <mc:AlternateContent xmlns:mc="http://schemas.openxmlformats.org/markup-compatibility/2006">
              <mc:Choice xmlns:v="urn:schemas-microsoft-com:vml" Requires="v">
                <p:oleObj spid="_x0000_s140312" name="Bitmap Image" r:id="rId3" imgW="1585097" imgH="937341" progId="PBrush">
                  <p:embed/>
                </p:oleObj>
              </mc:Choice>
              <mc:Fallback>
                <p:oleObj name="Bitmap Image" r:id="rId3" imgW="1585097" imgH="937341"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066800"/>
                        <a:ext cx="515693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9"/>
          <p:cNvSpPr txBox="1">
            <a:spLocks noChangeArrowheads="1"/>
          </p:cNvSpPr>
          <p:nvPr/>
        </p:nvSpPr>
        <p:spPr bwMode="auto">
          <a:xfrm>
            <a:off x="533400" y="4114800"/>
            <a:ext cx="7620000" cy="1815882"/>
          </a:xfrm>
          <a:prstGeom prst="rect">
            <a:avLst/>
          </a:prstGeom>
          <a:solidFill>
            <a:srgbClr val="FFFF00"/>
          </a:solidFill>
          <a:ln w="9525">
            <a:noFill/>
            <a:miter lim="800000"/>
            <a:headEnd/>
            <a:tailEnd/>
          </a:ln>
        </p:spPr>
        <p:txBody>
          <a:bodyPr wrap="square">
            <a:spAutoFit/>
          </a:bodyPr>
          <a:lstStyle/>
          <a:p>
            <a:r>
              <a:rPr lang="en-US" sz="2800" dirty="0">
                <a:solidFill>
                  <a:srgbClr val="000099"/>
                </a:solidFill>
                <a:latin typeface="Arial" charset="0"/>
              </a:rPr>
              <a:t>Grade 2:</a:t>
            </a:r>
            <a:r>
              <a:rPr lang="en-US" sz="2800" dirty="0">
                <a:latin typeface="Arial" charset="0"/>
              </a:rPr>
              <a:t> Moderate damage (slight structural damage, moderate non-structural damage)Large and extensive cracks in many walls</a:t>
            </a:r>
            <a:r>
              <a:rPr lang="en-US" sz="2800" dirty="0" smtClean="0">
                <a:latin typeface="Arial" charset="0"/>
              </a:rPr>
              <a:t>; </a:t>
            </a:r>
            <a:r>
              <a:rPr lang="en-US" sz="2800" dirty="0">
                <a:latin typeface="Arial" charset="0"/>
              </a:rPr>
              <a:t>parts of chimneys fall down.</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790012332"/>
              </p:ext>
            </p:extLst>
          </p:nvPr>
        </p:nvGraphicFramePr>
        <p:xfrm>
          <a:off x="1045836" y="1143000"/>
          <a:ext cx="4715458" cy="2667000"/>
        </p:xfrm>
        <a:graphic>
          <a:graphicData uri="http://schemas.openxmlformats.org/presentationml/2006/ole">
            <mc:AlternateContent xmlns:mc="http://schemas.openxmlformats.org/markup-compatibility/2006">
              <mc:Choice xmlns:v="urn:schemas-microsoft-com:vml" Requires="v">
                <p:oleObj spid="_x0000_s141336" name="Bitmap Image" r:id="rId3" imgW="1684166" imgH="952583" progId="PBrush">
                  <p:embed/>
                </p:oleObj>
              </mc:Choice>
              <mc:Fallback>
                <p:oleObj name="Bitmap Image" r:id="rId3" imgW="1684166" imgH="952583"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836" y="1143000"/>
                        <a:ext cx="4715458"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 Box 10"/>
          <p:cNvSpPr txBox="1">
            <a:spLocks noChangeArrowheads="1"/>
          </p:cNvSpPr>
          <p:nvPr/>
        </p:nvSpPr>
        <p:spPr bwMode="auto">
          <a:xfrm>
            <a:off x="914400" y="4028182"/>
            <a:ext cx="7543800" cy="1938992"/>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dirty="0">
                <a:solidFill>
                  <a:srgbClr val="000099"/>
                </a:solidFill>
                <a:latin typeface="Arial" charset="0"/>
              </a:rPr>
              <a:t>Grade 3:</a:t>
            </a:r>
            <a:r>
              <a:rPr lang="en-US" dirty="0">
                <a:latin typeface="Arial" charset="0"/>
              </a:rPr>
              <a:t> Substantial to heavy  damage (moderate structural damage, heavy non-structural damage);large and extensive cracks in most walls; pan tiles or slates slip off</a:t>
            </a:r>
            <a:r>
              <a:rPr lang="en-US" dirty="0" smtClean="0">
                <a:latin typeface="Arial" charset="0"/>
              </a:rPr>
              <a:t>; chimneys </a:t>
            </a:r>
            <a:r>
              <a:rPr lang="en-US" dirty="0">
                <a:latin typeface="Arial" charset="0"/>
              </a:rPr>
              <a:t>are broken at roof line</a:t>
            </a:r>
            <a:r>
              <a:rPr lang="en-US" dirty="0" smtClean="0">
                <a:latin typeface="Arial" charset="0"/>
              </a:rPr>
              <a:t>; failure </a:t>
            </a:r>
            <a:r>
              <a:rPr lang="en-US" dirty="0">
                <a:latin typeface="Arial" charset="0"/>
              </a:rPr>
              <a:t>of individual non-structural elements.</a:t>
            </a:r>
          </a:p>
        </p:txBody>
      </p:sp>
    </p:spTree>
    <p:extLst>
      <p:ext uri="{BB962C8B-B14F-4D97-AF65-F5344CB8AC3E}">
        <p14:creationId xmlns:p14="http://schemas.microsoft.com/office/powerpoint/2010/main" val="18155611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20216507"/>
              </p:ext>
            </p:extLst>
          </p:nvPr>
        </p:nvGraphicFramePr>
        <p:xfrm>
          <a:off x="1045836" y="1143000"/>
          <a:ext cx="4715458" cy="2667000"/>
        </p:xfrm>
        <a:graphic>
          <a:graphicData uri="http://schemas.openxmlformats.org/presentationml/2006/ole">
            <mc:AlternateContent xmlns:mc="http://schemas.openxmlformats.org/markup-compatibility/2006">
              <mc:Choice xmlns:v="urn:schemas-microsoft-com:vml" Requires="v">
                <p:oleObj spid="_x0000_s142360" name="Bitmap Image" r:id="rId3" imgW="1684166" imgH="952583" progId="PBrush">
                  <p:embed/>
                </p:oleObj>
              </mc:Choice>
              <mc:Fallback>
                <p:oleObj name="Bitmap Image" r:id="rId3" imgW="1684166" imgH="952583"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836" y="1143000"/>
                        <a:ext cx="4715458"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 Box 10"/>
          <p:cNvSpPr txBox="1">
            <a:spLocks noChangeArrowheads="1"/>
          </p:cNvSpPr>
          <p:nvPr/>
        </p:nvSpPr>
        <p:spPr bwMode="auto">
          <a:xfrm>
            <a:off x="914400" y="4028182"/>
            <a:ext cx="7543800" cy="1938992"/>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dirty="0">
                <a:solidFill>
                  <a:srgbClr val="000099"/>
                </a:solidFill>
                <a:latin typeface="Arial" charset="0"/>
              </a:rPr>
              <a:t>Grade 3:</a:t>
            </a:r>
            <a:r>
              <a:rPr lang="en-US" dirty="0">
                <a:latin typeface="Arial" charset="0"/>
              </a:rPr>
              <a:t> Substantial to heavy  damage (moderate structural damage, heavy non-structural damage);large and extensive cracks in most walls; pan tiles or slates slip off</a:t>
            </a:r>
            <a:r>
              <a:rPr lang="en-US" dirty="0" smtClean="0">
                <a:latin typeface="Arial" charset="0"/>
              </a:rPr>
              <a:t>; chimneys </a:t>
            </a:r>
            <a:r>
              <a:rPr lang="en-US" dirty="0">
                <a:latin typeface="Arial" charset="0"/>
              </a:rPr>
              <a:t>are broken at roof line</a:t>
            </a:r>
            <a:r>
              <a:rPr lang="en-US" dirty="0" smtClean="0">
                <a:latin typeface="Arial" charset="0"/>
              </a:rPr>
              <a:t>; failure </a:t>
            </a:r>
            <a:r>
              <a:rPr lang="en-US" dirty="0">
                <a:latin typeface="Arial" charset="0"/>
              </a:rPr>
              <a:t>of individual non-structural elements.</a:t>
            </a:r>
          </a:p>
        </p:txBody>
      </p:sp>
    </p:spTree>
    <p:extLst>
      <p:ext uri="{BB962C8B-B14F-4D97-AF65-F5344CB8AC3E}">
        <p14:creationId xmlns:p14="http://schemas.microsoft.com/office/powerpoint/2010/main" val="18410425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967129669"/>
              </p:ext>
            </p:extLst>
          </p:nvPr>
        </p:nvGraphicFramePr>
        <p:xfrm>
          <a:off x="914400" y="1447800"/>
          <a:ext cx="5558662" cy="3048000"/>
        </p:xfrm>
        <a:graphic>
          <a:graphicData uri="http://schemas.openxmlformats.org/presentationml/2006/ole">
            <mc:AlternateContent xmlns:mc="http://schemas.openxmlformats.org/markup-compatibility/2006">
              <mc:Choice xmlns:v="urn:schemas-microsoft-com:vml" Requires="v">
                <p:oleObj spid="_x0000_s143384" name="Bitmap Image" r:id="rId3" imgW="1737511" imgH="952583" progId="PBrush">
                  <p:embed/>
                </p:oleObj>
              </mc:Choice>
              <mc:Fallback>
                <p:oleObj name="Bitmap Image" r:id="rId3" imgW="1737511" imgH="952583"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447800"/>
                        <a:ext cx="5558662" cy="304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11"/>
          <p:cNvSpPr txBox="1">
            <a:spLocks noChangeArrowheads="1"/>
          </p:cNvSpPr>
          <p:nvPr/>
        </p:nvSpPr>
        <p:spPr bwMode="auto">
          <a:xfrm>
            <a:off x="1219199" y="4692650"/>
            <a:ext cx="5972969" cy="1569660"/>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dirty="0">
                <a:solidFill>
                  <a:srgbClr val="000099"/>
                </a:solidFill>
                <a:latin typeface="Arial" charset="0"/>
              </a:rPr>
              <a:t>Grade 4:</a:t>
            </a:r>
            <a:r>
              <a:rPr lang="en-US" dirty="0">
                <a:latin typeface="Arial" charset="0"/>
              </a:rPr>
              <a:t> Very heavy damage(heavy  structural damage, very heavy non-structural damage);serious failure of walls; partial structural collapse.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
          <p:cNvSpPr txBox="1">
            <a:spLocks noChangeArrowheads="1"/>
          </p:cNvSpPr>
          <p:nvPr/>
        </p:nvSpPr>
        <p:spPr bwMode="auto">
          <a:xfrm>
            <a:off x="609600" y="2507902"/>
            <a:ext cx="5896769" cy="1384995"/>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dirty="0">
                <a:solidFill>
                  <a:srgbClr val="000099"/>
                </a:solidFill>
                <a:latin typeface="Arial" charset="0"/>
              </a:rPr>
              <a:t>Grade 5:</a:t>
            </a:r>
            <a:r>
              <a:rPr lang="en-US" sz="2800" dirty="0">
                <a:latin typeface="Arial" charset="0"/>
              </a:rPr>
              <a:t> </a:t>
            </a:r>
            <a:r>
              <a:rPr lang="en-US" sz="2800" dirty="0" smtClean="0">
                <a:latin typeface="Arial" charset="0"/>
              </a:rPr>
              <a:t>Destruction </a:t>
            </a:r>
            <a:r>
              <a:rPr lang="en-US" sz="2800" dirty="0">
                <a:latin typeface="Arial" charset="0"/>
              </a:rPr>
              <a:t>(very heavy  structural damage) ; Total or near total collapse.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91364845"/>
              </p:ext>
            </p:extLst>
          </p:nvPr>
        </p:nvGraphicFramePr>
        <p:xfrm>
          <a:off x="381000" y="1627632"/>
          <a:ext cx="7924800" cy="3971925"/>
        </p:xfrm>
        <a:graphic>
          <a:graphicData uri="http://schemas.openxmlformats.org/presentationml/2006/ole">
            <mc:AlternateContent xmlns:mc="http://schemas.openxmlformats.org/markup-compatibility/2006">
              <mc:Choice xmlns:v="urn:schemas-microsoft-com:vml" Requires="v">
                <p:oleObj spid="_x0000_s144408" name="Bitmap Image" r:id="rId3" imgW="5060119" imgH="2049958" progId="PBrush">
                  <p:embed/>
                </p:oleObj>
              </mc:Choice>
              <mc:Fallback>
                <p:oleObj name="Bitmap Image" r:id="rId3" imgW="5060119" imgH="2049958"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27632"/>
                        <a:ext cx="7924800" cy="3971925"/>
                      </a:xfrm>
                      <a:prstGeom prst="rect">
                        <a:avLst/>
                      </a:prstGeom>
                      <a:solidFill>
                        <a:srgbClr val="FFFF00"/>
                      </a:solidFill>
                      <a:ln w="9525">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sr\My Documents\containment reinforcement\Fig.19SupplGirlsSchShillong1897.jpg"/>
          <p:cNvPicPr>
            <a:picLocks noChangeAspect="1" noChangeArrowheads="1"/>
          </p:cNvPicPr>
          <p:nvPr/>
        </p:nvPicPr>
        <p:blipFill>
          <a:blip r:embed="rId2" cstate="print"/>
          <a:srcRect/>
          <a:stretch>
            <a:fillRect/>
          </a:stretch>
        </p:blipFill>
        <p:spPr bwMode="auto">
          <a:xfrm>
            <a:off x="666750" y="298145"/>
            <a:ext cx="7620000" cy="6369355"/>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can"/>
          <p:cNvPicPr>
            <a:picLocks noChangeAspect="1" noChangeArrowheads="1"/>
          </p:cNvPicPr>
          <p:nvPr/>
        </p:nvPicPr>
        <p:blipFill>
          <a:blip r:embed="rId2" cstate="print">
            <a:extLst>
              <a:ext uri="{28A0092B-C50C-407E-A947-70E740481C1C}">
                <a14:useLocalDpi xmlns:a14="http://schemas.microsoft.com/office/drawing/2010/main" val="0"/>
              </a:ext>
            </a:extLst>
          </a:blip>
          <a:srcRect l="32353" t="42157" r="8824" b="23654"/>
          <a:stretch>
            <a:fillRect/>
          </a:stretch>
        </p:blipFill>
        <p:spPr bwMode="auto">
          <a:xfrm>
            <a:off x="1219200" y="1143000"/>
            <a:ext cx="6096000" cy="487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sr\My Documents\containment reinforcement\Fig.19SupplGirlsSchShillong1897.jpg"/>
          <p:cNvPicPr>
            <a:picLocks noChangeAspect="1" noChangeArrowheads="1"/>
          </p:cNvPicPr>
          <p:nvPr/>
        </p:nvPicPr>
        <p:blipFill>
          <a:blip r:embed="rId2" cstate="print"/>
          <a:srcRect/>
          <a:stretch>
            <a:fillRect/>
          </a:stretch>
        </p:blipFill>
        <p:spPr bwMode="auto">
          <a:xfrm>
            <a:off x="304800" y="304800"/>
            <a:ext cx="4062413" cy="3395663"/>
          </a:xfrm>
          <a:prstGeom prst="rect">
            <a:avLst/>
          </a:prstGeom>
          <a:noFill/>
        </p:spPr>
      </p:pic>
      <p:pic>
        <p:nvPicPr>
          <p:cNvPr id="95235" name="Picture 3" descr="C:\Documents and Settings\sr\My Documents\containment reinforcement\6775360169_3e476cde46_b.jpg"/>
          <p:cNvPicPr>
            <a:picLocks noChangeAspect="1" noChangeArrowheads="1"/>
          </p:cNvPicPr>
          <p:nvPr/>
        </p:nvPicPr>
        <p:blipFill>
          <a:blip r:embed="rId3" cstate="print"/>
          <a:srcRect/>
          <a:stretch>
            <a:fillRect/>
          </a:stretch>
        </p:blipFill>
        <p:spPr bwMode="auto">
          <a:xfrm>
            <a:off x="209550" y="304800"/>
            <a:ext cx="8763000" cy="6043612"/>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can0004"/>
          <p:cNvPicPr>
            <a:picLocks noChangeAspect="1" noChangeArrowheads="1"/>
          </p:cNvPicPr>
          <p:nvPr/>
        </p:nvPicPr>
        <p:blipFill>
          <a:blip r:embed="rId2" cstate="print">
            <a:extLst>
              <a:ext uri="{28A0092B-C50C-407E-A947-70E740481C1C}">
                <a14:useLocalDpi xmlns:a14="http://schemas.microsoft.com/office/drawing/2010/main" val="0"/>
              </a:ext>
            </a:extLst>
          </a:blip>
          <a:srcRect l="33333" t="8681" r="8824" b="53569"/>
          <a:stretch>
            <a:fillRect/>
          </a:stretch>
        </p:blipFill>
        <p:spPr bwMode="auto">
          <a:xfrm>
            <a:off x="1143000" y="990600"/>
            <a:ext cx="5791200" cy="520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can"/>
          <p:cNvPicPr>
            <a:picLocks noChangeAspect="1" noChangeArrowheads="1"/>
          </p:cNvPicPr>
          <p:nvPr/>
        </p:nvPicPr>
        <p:blipFill>
          <a:blip r:embed="rId2" cstate="print">
            <a:extLst>
              <a:ext uri="{28A0092B-C50C-407E-A947-70E740481C1C}">
                <a14:useLocalDpi xmlns:a14="http://schemas.microsoft.com/office/drawing/2010/main" val="0"/>
              </a:ext>
            </a:extLst>
          </a:blip>
          <a:srcRect l="31372" t="11449" r="6863" b="57578"/>
          <a:stretch>
            <a:fillRect/>
          </a:stretch>
        </p:blipFill>
        <p:spPr bwMode="auto">
          <a:xfrm>
            <a:off x="838200" y="1009650"/>
            <a:ext cx="70104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can0002"/>
          <p:cNvPicPr>
            <a:picLocks noChangeAspect="1" noChangeArrowheads="1"/>
          </p:cNvPicPr>
          <p:nvPr/>
        </p:nvPicPr>
        <p:blipFill>
          <a:blip r:embed="rId2" cstate="print">
            <a:extLst>
              <a:ext uri="{28A0092B-C50C-407E-A947-70E740481C1C}">
                <a14:useLocalDpi xmlns:a14="http://schemas.microsoft.com/office/drawing/2010/main" val="0"/>
              </a:ext>
            </a:extLst>
          </a:blip>
          <a:srcRect l="33333" t="42870" r="8824" b="23654"/>
          <a:stretch>
            <a:fillRect/>
          </a:stretch>
        </p:blipFill>
        <p:spPr bwMode="auto">
          <a:xfrm>
            <a:off x="1166019" y="1220476"/>
            <a:ext cx="6026150" cy="4800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can0003"/>
          <p:cNvPicPr>
            <a:picLocks noChangeAspect="1" noChangeArrowheads="1"/>
          </p:cNvPicPr>
          <p:nvPr/>
        </p:nvPicPr>
        <p:blipFill>
          <a:blip r:embed="rId2" cstate="print">
            <a:extLst>
              <a:ext uri="{28A0092B-C50C-407E-A947-70E740481C1C}">
                <a14:useLocalDpi xmlns:a14="http://schemas.microsoft.com/office/drawing/2010/main" val="0"/>
              </a:ext>
            </a:extLst>
          </a:blip>
          <a:srcRect l="30392" t="7257" r="9804" b="57130"/>
          <a:stretch>
            <a:fillRect/>
          </a:stretch>
        </p:blipFill>
        <p:spPr bwMode="auto">
          <a:xfrm>
            <a:off x="1371600" y="1143000"/>
            <a:ext cx="5707249" cy="467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733800"/>
            <a:ext cx="3352800" cy="1754326"/>
          </a:xfrm>
          <a:prstGeom prst="rect">
            <a:avLst/>
          </a:prstGeom>
          <a:noFill/>
        </p:spPr>
        <p:txBody>
          <a:bodyPr wrap="square" rtlCol="0">
            <a:spAutoFit/>
          </a:bodyPr>
          <a:lstStyle/>
          <a:p>
            <a:r>
              <a:rPr lang="en-US" sz="3600" dirty="0" smtClean="0"/>
              <a:t>September 30, 1993 </a:t>
            </a:r>
            <a:r>
              <a:rPr lang="en-US" sz="3600" dirty="0" err="1" smtClean="0"/>
              <a:t>Latur</a:t>
            </a:r>
            <a:r>
              <a:rPr lang="en-US" sz="3600" dirty="0" smtClean="0"/>
              <a:t> earthquake….</a:t>
            </a:r>
          </a:p>
        </p:txBody>
      </p:sp>
      <p:pic>
        <p:nvPicPr>
          <p:cNvPr id="96259" name="Picture 3" descr="C:\Documents and Settings\sr\My Documents\containment reinforcement\latur earthquake.jpg"/>
          <p:cNvPicPr>
            <a:picLocks noChangeAspect="1" noChangeArrowheads="1"/>
          </p:cNvPicPr>
          <p:nvPr/>
        </p:nvPicPr>
        <p:blipFill>
          <a:blip r:embed="rId2" cstate="print"/>
          <a:srcRect/>
          <a:stretch>
            <a:fillRect/>
          </a:stretch>
        </p:blipFill>
        <p:spPr bwMode="auto">
          <a:xfrm>
            <a:off x="304800" y="304799"/>
            <a:ext cx="3962400" cy="2967975"/>
          </a:xfrm>
          <a:prstGeom prst="rect">
            <a:avLst/>
          </a:prstGeom>
          <a:noFill/>
        </p:spPr>
      </p:pic>
      <p:pic>
        <p:nvPicPr>
          <p:cNvPr id="96260" name="Picture 4" descr="C:\Documents and Settings\sr\My Documents\containment reinforcement\latur earthquake2.jpg"/>
          <p:cNvPicPr>
            <a:picLocks noChangeAspect="1" noChangeArrowheads="1"/>
          </p:cNvPicPr>
          <p:nvPr/>
        </p:nvPicPr>
        <p:blipFill>
          <a:blip r:embed="rId3" cstate="print"/>
          <a:srcRect/>
          <a:stretch>
            <a:fillRect/>
          </a:stretch>
        </p:blipFill>
        <p:spPr bwMode="auto">
          <a:xfrm>
            <a:off x="4454592" y="3124200"/>
            <a:ext cx="4689408" cy="2771775"/>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612392"/>
            <a:ext cx="8077200" cy="341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tt1"/>
          <p:cNvPicPr>
            <a:picLocks noChangeAspect="1" noChangeArrowheads="1"/>
          </p:cNvPicPr>
          <p:nvPr/>
        </p:nvPicPr>
        <p:blipFill>
          <a:blip r:embed="rId2" cstate="print">
            <a:extLst>
              <a:ext uri="{28A0092B-C50C-407E-A947-70E740481C1C}">
                <a14:useLocalDpi xmlns:a14="http://schemas.microsoft.com/office/drawing/2010/main" val="0"/>
              </a:ext>
            </a:extLst>
          </a:blip>
          <a:srcRect l="7320" r="3386" b="59050"/>
          <a:stretch>
            <a:fillRect/>
          </a:stretch>
        </p:blipFill>
        <p:spPr bwMode="auto">
          <a:xfrm>
            <a:off x="914400" y="1175611"/>
            <a:ext cx="6150612" cy="423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0" y="5591145"/>
            <a:ext cx="9144000" cy="400110"/>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000" dirty="0">
                <a:solidFill>
                  <a:srgbClr val="3333CC"/>
                </a:solidFill>
                <a:latin typeface="Arial" charset="0"/>
              </a:rPr>
              <a:t>Out-of-plane collapse of sandstone in lime mortar masonry wall (MORBI)</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1"/>
          <p:cNvPicPr>
            <a:picLocks noChangeAspect="1" noChangeArrowheads="1"/>
          </p:cNvPicPr>
          <p:nvPr/>
        </p:nvPicPr>
        <p:blipFill>
          <a:blip r:embed="rId2" cstate="print">
            <a:extLst>
              <a:ext uri="{28A0092B-C50C-407E-A947-70E740481C1C}">
                <a14:useLocalDpi xmlns:a14="http://schemas.microsoft.com/office/drawing/2010/main" val="0"/>
              </a:ext>
            </a:extLst>
          </a:blip>
          <a:srcRect l="4391" t="52914" r="4849" b="5159"/>
          <a:stretch>
            <a:fillRect/>
          </a:stretch>
        </p:blipFill>
        <p:spPr bwMode="auto">
          <a:xfrm>
            <a:off x="457200" y="965798"/>
            <a:ext cx="6629400" cy="4596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381000" y="5562600"/>
            <a:ext cx="7924800" cy="457200"/>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dirty="0">
                <a:solidFill>
                  <a:srgbClr val="3333CC"/>
                </a:solidFill>
                <a:latin typeface="Arial" charset="0"/>
              </a:rPr>
              <a:t>House with lintel band and columns (SAMAKHYALI)</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810501114"/>
              </p:ext>
            </p:extLst>
          </p:nvPr>
        </p:nvGraphicFramePr>
        <p:xfrm>
          <a:off x="533400" y="914400"/>
          <a:ext cx="6408758" cy="4075411"/>
        </p:xfrm>
        <a:graphic>
          <a:graphicData uri="http://schemas.openxmlformats.org/presentationml/2006/ole">
            <mc:AlternateContent xmlns:mc="http://schemas.openxmlformats.org/markup-compatibility/2006">
              <mc:Choice xmlns:v="urn:schemas-microsoft-com:vml" Requires="v">
                <p:oleObj spid="_x0000_s145432" name="Bitmap Image" r:id="rId3" imgW="2381582" imgH="1514686" progId="PBrush">
                  <p:embed/>
                </p:oleObj>
              </mc:Choice>
              <mc:Fallback>
                <p:oleObj name="Bitmap Image" r:id="rId3" imgW="2381582" imgH="1514686"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914400"/>
                        <a:ext cx="6408758" cy="40754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3"/>
          <p:cNvSpPr txBox="1">
            <a:spLocks noChangeArrowheads="1"/>
          </p:cNvSpPr>
          <p:nvPr/>
        </p:nvSpPr>
        <p:spPr bwMode="auto">
          <a:xfrm>
            <a:off x="458981" y="5257800"/>
            <a:ext cx="7239000" cy="830997"/>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dirty="0"/>
              <a:t>Combination of in-plane and out-of-plane </a:t>
            </a:r>
            <a:r>
              <a:rPr lang="en-US" dirty="0" smtClean="0"/>
              <a:t>failure (</a:t>
            </a:r>
            <a:r>
              <a:rPr lang="en-US" dirty="0" err="1" smtClean="0"/>
              <a:t>Samakhyali</a:t>
            </a:r>
            <a:r>
              <a:rPr lang="en-US" dirty="0"/>
              <a:t>)</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2"/>
          <p:cNvPicPr>
            <a:picLocks noChangeAspect="1" noChangeArrowheads="1"/>
          </p:cNvPicPr>
          <p:nvPr/>
        </p:nvPicPr>
        <p:blipFill>
          <a:blip r:embed="rId2" cstate="print">
            <a:extLst>
              <a:ext uri="{28A0092B-C50C-407E-A947-70E740481C1C}">
                <a14:useLocalDpi xmlns:a14="http://schemas.microsoft.com/office/drawing/2010/main" val="0"/>
              </a:ext>
            </a:extLst>
          </a:blip>
          <a:srcRect l="2362" r="39749" b="42303"/>
          <a:stretch>
            <a:fillRect/>
          </a:stretch>
        </p:blipFill>
        <p:spPr bwMode="auto">
          <a:xfrm>
            <a:off x="1314069" y="1179512"/>
            <a:ext cx="32670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5257800" y="2438400"/>
            <a:ext cx="2590800" cy="2282825"/>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dirty="0">
                <a:solidFill>
                  <a:srgbClr val="3333CC"/>
                </a:solidFill>
                <a:latin typeface="Arial" charset="0"/>
              </a:rPr>
              <a:t>Separation of corner column from the </a:t>
            </a:r>
            <a:r>
              <a:rPr lang="en-US" dirty="0" err="1">
                <a:solidFill>
                  <a:srgbClr val="3333CC"/>
                </a:solidFill>
                <a:latin typeface="Arial" charset="0"/>
              </a:rPr>
              <a:t>neighbouring</a:t>
            </a:r>
            <a:r>
              <a:rPr lang="en-US" dirty="0">
                <a:solidFill>
                  <a:srgbClr val="3333CC"/>
                </a:solidFill>
                <a:latin typeface="Arial" charset="0"/>
              </a:rPr>
              <a:t> masonry (SAMAKHYALI)</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2"/>
          <p:cNvPicPr>
            <a:picLocks noChangeAspect="1" noChangeArrowheads="1"/>
          </p:cNvPicPr>
          <p:nvPr/>
        </p:nvPicPr>
        <p:blipFill>
          <a:blip r:embed="rId2" cstate="print">
            <a:extLst>
              <a:ext uri="{28A0092B-C50C-407E-A947-70E740481C1C}">
                <a14:useLocalDpi xmlns:a14="http://schemas.microsoft.com/office/drawing/2010/main" val="0"/>
              </a:ext>
            </a:extLst>
          </a:blip>
          <a:srcRect l="29535" t="62019" b="3523"/>
          <a:stretch>
            <a:fillRect/>
          </a:stretch>
        </p:blipFill>
        <p:spPr bwMode="auto">
          <a:xfrm>
            <a:off x="914400" y="1167759"/>
            <a:ext cx="5638800" cy="406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304800" y="5410200"/>
            <a:ext cx="7772400" cy="457200"/>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dirty="0">
                <a:solidFill>
                  <a:srgbClr val="3333CC"/>
                </a:solidFill>
                <a:latin typeface="Arial" charset="0"/>
              </a:rPr>
              <a:t>Stone masonry building in CM – minor damage(BHUJ)</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3"/>
          <p:cNvPicPr>
            <a:picLocks noChangeAspect="1" noChangeArrowheads="1"/>
          </p:cNvPicPr>
          <p:nvPr/>
        </p:nvPicPr>
        <p:blipFill>
          <a:blip r:embed="rId2" cstate="print">
            <a:extLst>
              <a:ext uri="{28A0092B-C50C-407E-A947-70E740481C1C}">
                <a14:useLocalDpi xmlns:a14="http://schemas.microsoft.com/office/drawing/2010/main" val="0"/>
              </a:ext>
            </a:extLst>
          </a:blip>
          <a:srcRect l="4735" r="23058" b="68324"/>
          <a:stretch>
            <a:fillRect/>
          </a:stretch>
        </p:blipFill>
        <p:spPr bwMode="auto">
          <a:xfrm>
            <a:off x="304800" y="914400"/>
            <a:ext cx="6575713"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28575" y="5562600"/>
            <a:ext cx="8963025" cy="427038"/>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dirty="0">
                <a:solidFill>
                  <a:srgbClr val="3333CC"/>
                </a:solidFill>
                <a:latin typeface="Arial" charset="0"/>
              </a:rPr>
              <a:t>Out-of-plane failure of wall leading to collapse of lintel band (BHUJ)</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3"/>
          <p:cNvPicPr>
            <a:picLocks noChangeAspect="1" noChangeArrowheads="1"/>
          </p:cNvPicPr>
          <p:nvPr/>
        </p:nvPicPr>
        <p:blipFill>
          <a:blip r:embed="rId2" cstate="print">
            <a:extLst>
              <a:ext uri="{28A0092B-C50C-407E-A947-70E740481C1C}">
                <a14:useLocalDpi xmlns:a14="http://schemas.microsoft.com/office/drawing/2010/main" val="0"/>
              </a:ext>
            </a:extLst>
          </a:blip>
          <a:srcRect l="40247" t="38403" r="11221" b="16016"/>
          <a:stretch>
            <a:fillRect/>
          </a:stretch>
        </p:blipFill>
        <p:spPr bwMode="auto">
          <a:xfrm>
            <a:off x="952517" y="1104900"/>
            <a:ext cx="312416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4800600" y="2651918"/>
            <a:ext cx="3657600" cy="1096963"/>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dirty="0">
                <a:solidFill>
                  <a:srgbClr val="3333CC"/>
                </a:solidFill>
                <a:latin typeface="Arial" charset="0"/>
              </a:rPr>
              <a:t>Corner failure in presence of corner reinforcement (BHUJ)</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4"/>
          <p:cNvPicPr>
            <a:picLocks noChangeAspect="1" noChangeArrowheads="1"/>
          </p:cNvPicPr>
          <p:nvPr/>
        </p:nvPicPr>
        <p:blipFill>
          <a:blip r:embed="rId2" cstate="print">
            <a:extLst>
              <a:ext uri="{28A0092B-C50C-407E-A947-70E740481C1C}">
                <a14:useLocalDpi xmlns:a14="http://schemas.microsoft.com/office/drawing/2010/main" val="0"/>
              </a:ext>
            </a:extLst>
          </a:blip>
          <a:srcRect b="64749"/>
          <a:stretch>
            <a:fillRect/>
          </a:stretch>
        </p:blipFill>
        <p:spPr bwMode="auto">
          <a:xfrm>
            <a:off x="609600" y="983742"/>
            <a:ext cx="668655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685800" y="5557935"/>
            <a:ext cx="6942138" cy="427038"/>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dirty="0">
                <a:solidFill>
                  <a:srgbClr val="3333CC"/>
                </a:solidFill>
                <a:latin typeface="Arial" charset="0"/>
              </a:rPr>
              <a:t>Collapse of walls between openings (KHAVDA)</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t4"/>
          <p:cNvPicPr>
            <a:picLocks noChangeAspect="1" noChangeArrowheads="1"/>
          </p:cNvPicPr>
          <p:nvPr/>
        </p:nvPicPr>
        <p:blipFill>
          <a:blip r:embed="rId2" cstate="print">
            <a:extLst>
              <a:ext uri="{28A0092B-C50C-407E-A947-70E740481C1C}">
                <a14:useLocalDpi xmlns:a14="http://schemas.microsoft.com/office/drawing/2010/main" val="0"/>
              </a:ext>
            </a:extLst>
          </a:blip>
          <a:srcRect l="6853" t="47063" r="12279" b="22093"/>
          <a:stretch>
            <a:fillRect/>
          </a:stretch>
        </p:blipFill>
        <p:spPr bwMode="auto">
          <a:xfrm>
            <a:off x="685800" y="1066800"/>
            <a:ext cx="545913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304800" y="5337048"/>
            <a:ext cx="7805928" cy="427038"/>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dirty="0">
                <a:solidFill>
                  <a:srgbClr val="3333CC"/>
                </a:solidFill>
                <a:latin typeface="Arial" charset="0"/>
              </a:rPr>
              <a:t>Rigid box like </a:t>
            </a:r>
            <a:r>
              <a:rPr lang="en-US" sz="2200" dirty="0" err="1">
                <a:solidFill>
                  <a:srgbClr val="3333CC"/>
                </a:solidFill>
                <a:latin typeface="Arial" charset="0"/>
              </a:rPr>
              <a:t>behaviour</a:t>
            </a:r>
            <a:r>
              <a:rPr lang="en-US" sz="2200" dirty="0">
                <a:solidFill>
                  <a:srgbClr val="3333CC"/>
                </a:solidFill>
                <a:latin typeface="Arial" charset="0"/>
              </a:rPr>
              <a:t> above lintel band (BHACHAU)</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802799152"/>
              </p:ext>
            </p:extLst>
          </p:nvPr>
        </p:nvGraphicFramePr>
        <p:xfrm>
          <a:off x="914400" y="1428750"/>
          <a:ext cx="5436764" cy="3543300"/>
        </p:xfrm>
        <a:graphic>
          <a:graphicData uri="http://schemas.openxmlformats.org/presentationml/2006/ole">
            <mc:AlternateContent xmlns:mc="http://schemas.openxmlformats.org/markup-compatibility/2006">
              <mc:Choice xmlns:v="urn:schemas-microsoft-com:vml" Requires="v">
                <p:oleObj spid="_x0000_s146456" name="Bitmap Image" r:id="rId3" imgW="2704762" imgH="1762371" progId="PBrush">
                  <p:embed/>
                </p:oleObj>
              </mc:Choice>
              <mc:Fallback>
                <p:oleObj name="Bitmap Image" r:id="rId3" imgW="2704762" imgH="1762371"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428750"/>
                        <a:ext cx="5436764" cy="354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5"/>
          <p:cNvSpPr txBox="1">
            <a:spLocks noChangeArrowheads="1"/>
          </p:cNvSpPr>
          <p:nvPr/>
        </p:nvSpPr>
        <p:spPr bwMode="auto">
          <a:xfrm>
            <a:off x="1752600" y="5143500"/>
            <a:ext cx="4038600" cy="822325"/>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Shear cracks in stair-case room of a school bldg. (</a:t>
            </a:r>
            <a:r>
              <a:rPr lang="en-US" dirty="0" err="1"/>
              <a:t>Morbi</a:t>
            </a:r>
            <a:r>
              <a:rPr lang="en-US" dirty="0"/>
              <a:t>)</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04973450"/>
              </p:ext>
            </p:extLst>
          </p:nvPr>
        </p:nvGraphicFramePr>
        <p:xfrm>
          <a:off x="802481" y="993475"/>
          <a:ext cx="5401055" cy="3730926"/>
        </p:xfrm>
        <a:graphic>
          <a:graphicData uri="http://schemas.openxmlformats.org/presentationml/2006/ole">
            <mc:AlternateContent xmlns:mc="http://schemas.openxmlformats.org/markup-compatibility/2006">
              <mc:Choice xmlns:v="urn:schemas-microsoft-com:vml" Requires="v">
                <p:oleObj spid="_x0000_s147480" name="Bitmap Image" r:id="rId3" imgW="2619048" imgH="1809524" progId="PBrush">
                  <p:embed/>
                </p:oleObj>
              </mc:Choice>
              <mc:Fallback>
                <p:oleObj name="Bitmap Image" r:id="rId3" imgW="2619048" imgH="1809524"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481" y="993475"/>
                        <a:ext cx="5401055" cy="37309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3"/>
          <p:cNvSpPr txBox="1">
            <a:spLocks noChangeArrowheads="1"/>
          </p:cNvSpPr>
          <p:nvPr/>
        </p:nvSpPr>
        <p:spPr bwMode="auto">
          <a:xfrm>
            <a:off x="638969" y="4983956"/>
            <a:ext cx="6553200" cy="1004888"/>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dirty="0"/>
              <a:t>Damage due  to a combination of in-plane and </a:t>
            </a:r>
          </a:p>
          <a:p>
            <a:pPr algn="ctr" eaLnBrk="1" hangingPunct="1">
              <a:spcBef>
                <a:spcPct val="50000"/>
              </a:spcBef>
            </a:pPr>
            <a:r>
              <a:rPr lang="en-US" dirty="0"/>
              <a:t>out-of-plane vibration (</a:t>
            </a:r>
            <a:r>
              <a:rPr lang="en-US" dirty="0" err="1"/>
              <a:t>Samakhyali</a:t>
            </a:r>
            <a:r>
              <a:rPr lang="en-US" dirty="0"/>
              <a:t>)</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289124613"/>
              </p:ext>
            </p:extLst>
          </p:nvPr>
        </p:nvGraphicFramePr>
        <p:xfrm>
          <a:off x="914400" y="1257300"/>
          <a:ext cx="6025194" cy="3886200"/>
        </p:xfrm>
        <a:graphic>
          <a:graphicData uri="http://schemas.openxmlformats.org/presentationml/2006/ole">
            <mc:AlternateContent xmlns:mc="http://schemas.openxmlformats.org/markup-compatibility/2006">
              <mc:Choice xmlns:v="urn:schemas-microsoft-com:vml" Requires="v">
                <p:oleObj spid="_x0000_s148504" name="Bitmap Image" r:id="rId3" imgW="3352381" imgH="2161905" progId="PBrush">
                  <p:embed/>
                </p:oleObj>
              </mc:Choice>
              <mc:Fallback>
                <p:oleObj name="Bitmap Image" r:id="rId3" imgW="3352381" imgH="2161905"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257300"/>
                        <a:ext cx="6025194" cy="388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3"/>
          <p:cNvSpPr txBox="1">
            <a:spLocks noChangeArrowheads="1"/>
          </p:cNvSpPr>
          <p:nvPr/>
        </p:nvSpPr>
        <p:spPr bwMode="auto">
          <a:xfrm>
            <a:off x="723900" y="5257800"/>
            <a:ext cx="7696200" cy="822325"/>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dirty="0"/>
              <a:t>Out-of-plane collapse of stair case room of a school building (</a:t>
            </a:r>
            <a:r>
              <a:rPr lang="en-US" dirty="0" err="1"/>
              <a:t>Morbi</a:t>
            </a:r>
            <a:r>
              <a:rPr lang="en-US" dirty="0"/>
              <a:t>)</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040324798"/>
              </p:ext>
            </p:extLst>
          </p:nvPr>
        </p:nvGraphicFramePr>
        <p:xfrm>
          <a:off x="1143000" y="914400"/>
          <a:ext cx="3429000" cy="4987636"/>
        </p:xfrm>
        <a:graphic>
          <a:graphicData uri="http://schemas.openxmlformats.org/presentationml/2006/ole">
            <mc:AlternateContent xmlns:mc="http://schemas.openxmlformats.org/markup-compatibility/2006">
              <mc:Choice xmlns:v="urn:schemas-microsoft-com:vml" Requires="v">
                <p:oleObj spid="_x0000_s149528" name="Bitmap Image" r:id="rId3" imgW="1905266" imgH="2771429" progId="PBrush">
                  <p:embed/>
                </p:oleObj>
              </mc:Choice>
              <mc:Fallback>
                <p:oleObj name="Bitmap Image" r:id="rId3" imgW="1905266" imgH="2771429"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914400"/>
                        <a:ext cx="3429000" cy="49876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4"/>
          <p:cNvSpPr txBox="1">
            <a:spLocks noChangeArrowheads="1"/>
          </p:cNvSpPr>
          <p:nvPr/>
        </p:nvSpPr>
        <p:spPr bwMode="auto">
          <a:xfrm>
            <a:off x="5181600" y="2320925"/>
            <a:ext cx="3352800" cy="1108075"/>
          </a:xfrm>
          <a:prstGeom prst="rect">
            <a:avLst/>
          </a:prstGeom>
          <a:solidFill>
            <a:srgbClr val="FFFF00"/>
          </a:solidFill>
          <a:ln>
            <a:noFill/>
          </a:ln>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b="1" dirty="0">
                <a:solidFill>
                  <a:srgbClr val="3333CC"/>
                </a:solidFill>
                <a:latin typeface="Arial" charset="0"/>
              </a:rPr>
              <a:t>Wall flexure – RC roof on stone-in-CM (</a:t>
            </a:r>
            <a:r>
              <a:rPr lang="en-US" sz="2200" b="1" dirty="0" err="1">
                <a:solidFill>
                  <a:srgbClr val="3333CC"/>
                </a:solidFill>
                <a:latin typeface="Arial" charset="0"/>
              </a:rPr>
              <a:t>Lodhrani</a:t>
            </a:r>
            <a:r>
              <a:rPr lang="en-US" sz="2200" b="1" dirty="0">
                <a:solidFill>
                  <a:srgbClr val="3333CC"/>
                </a:solidFill>
                <a:latin typeface="Arial" charset="0"/>
              </a:rPr>
              <a:t>)</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lide20"/>
          <p:cNvPicPr>
            <a:picLocks noChangeAspect="1" noChangeArrowheads="1"/>
          </p:cNvPicPr>
          <p:nvPr/>
        </p:nvPicPr>
        <p:blipFill>
          <a:blip r:embed="rId2" cstate="print">
            <a:extLst>
              <a:ext uri="{28A0092B-C50C-407E-A947-70E740481C1C}">
                <a14:useLocalDpi xmlns:a14="http://schemas.microsoft.com/office/drawing/2010/main" val="0"/>
              </a:ext>
            </a:extLst>
          </a:blip>
          <a:srcRect r="1131"/>
          <a:stretch>
            <a:fillRect/>
          </a:stretch>
        </p:blipFill>
        <p:spPr>
          <a:xfrm>
            <a:off x="838200" y="1321577"/>
            <a:ext cx="5867400" cy="4062446"/>
          </a:xfrm>
          <a:prstGeom prst="rect">
            <a:avLst/>
          </a:prstGeom>
          <a:noFill/>
        </p:spPr>
      </p:pic>
      <p:sp>
        <p:nvSpPr>
          <p:cNvPr id="8" name="Text Box 4"/>
          <p:cNvSpPr txBox="1">
            <a:spLocks noChangeArrowheads="1"/>
          </p:cNvSpPr>
          <p:nvPr/>
        </p:nvSpPr>
        <p:spPr bwMode="auto">
          <a:xfrm>
            <a:off x="1905000" y="5486400"/>
            <a:ext cx="4572000" cy="769938"/>
          </a:xfrm>
          <a:prstGeom prst="rect">
            <a:avLst/>
          </a:prstGeom>
          <a:solidFill>
            <a:srgbClr val="FFFF00"/>
          </a:solidFill>
          <a:ln>
            <a:noFill/>
          </a:ln>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b="1" dirty="0">
                <a:solidFill>
                  <a:srgbClr val="3333CC"/>
                </a:solidFill>
                <a:latin typeface="Arial" charset="0"/>
              </a:rPr>
              <a:t>Vulnerability of parapets and other projections (</a:t>
            </a:r>
            <a:r>
              <a:rPr lang="en-US" sz="2200" b="1" dirty="0" err="1">
                <a:solidFill>
                  <a:srgbClr val="3333CC"/>
                </a:solidFill>
                <a:latin typeface="Arial" charset="0"/>
              </a:rPr>
              <a:t>Morbi</a:t>
            </a:r>
            <a:r>
              <a:rPr lang="en-US" sz="2200" b="1" dirty="0">
                <a:solidFill>
                  <a:srgbClr val="3333CC"/>
                </a:solidFill>
                <a:latin typeface="Arial" charset="0"/>
              </a:rPr>
              <a:t>)</a:t>
            </a:r>
          </a:p>
        </p:txBody>
      </p:sp>
    </p:spTree>
    <p:extLst>
      <p:ext uri="{BB962C8B-B14F-4D97-AF65-F5344CB8AC3E}">
        <p14:creationId xmlns:p14="http://schemas.microsoft.com/office/powerpoint/2010/main" val="182687350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1"/>
          <p:cNvPicPr>
            <a:picLocks noChangeAspect="1" noChangeArrowheads="1"/>
          </p:cNvPicPr>
          <p:nvPr/>
        </p:nvPicPr>
        <p:blipFill>
          <a:blip r:embed="rId2" cstate="print">
            <a:extLst>
              <a:ext uri="{28A0092B-C50C-407E-A947-70E740481C1C}">
                <a14:useLocalDpi xmlns:a14="http://schemas.microsoft.com/office/drawing/2010/main" val="0"/>
              </a:ext>
            </a:extLst>
          </a:blip>
          <a:srcRect l="3740" t="1262" r="1785" b="4230"/>
          <a:stretch>
            <a:fillRect/>
          </a:stretch>
        </p:blipFill>
        <p:spPr>
          <a:xfrm>
            <a:off x="914400" y="1054200"/>
            <a:ext cx="5791200" cy="3898800"/>
          </a:xfrm>
          <a:prstGeom prst="rect">
            <a:avLst/>
          </a:prstGeom>
          <a:noFill/>
        </p:spPr>
      </p:pic>
      <p:sp>
        <p:nvSpPr>
          <p:cNvPr id="8" name="Text Box 4"/>
          <p:cNvSpPr txBox="1">
            <a:spLocks noChangeArrowheads="1"/>
          </p:cNvSpPr>
          <p:nvPr/>
        </p:nvSpPr>
        <p:spPr bwMode="auto">
          <a:xfrm>
            <a:off x="1962150" y="5181600"/>
            <a:ext cx="4114800" cy="769938"/>
          </a:xfrm>
          <a:prstGeom prst="rect">
            <a:avLst/>
          </a:prstGeom>
          <a:solidFill>
            <a:srgbClr val="FFFF00"/>
          </a:solidFill>
          <a:ln>
            <a:noFill/>
          </a:ln>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b="1" dirty="0">
                <a:solidFill>
                  <a:srgbClr val="3333CC"/>
                </a:solidFill>
                <a:latin typeface="Arial" charset="0"/>
              </a:rPr>
              <a:t>Vulnerability of light-roofed masonry house (</a:t>
            </a:r>
            <a:r>
              <a:rPr lang="en-US" sz="2200" b="1" dirty="0" err="1">
                <a:solidFill>
                  <a:srgbClr val="3333CC"/>
                </a:solidFill>
                <a:latin typeface="Arial" charset="0"/>
              </a:rPr>
              <a:t>Khavda</a:t>
            </a:r>
            <a:r>
              <a:rPr lang="en-US" sz="2200" b="1" dirty="0">
                <a:solidFill>
                  <a:srgbClr val="3333CC"/>
                </a:solidFill>
                <a:latin typeface="Arial" charset="0"/>
              </a:rPr>
              <a:t>)</a:t>
            </a:r>
          </a:p>
        </p:txBody>
      </p:sp>
    </p:spTree>
    <p:extLst>
      <p:ext uri="{BB962C8B-B14F-4D97-AF65-F5344CB8AC3E}">
        <p14:creationId xmlns:p14="http://schemas.microsoft.com/office/powerpoint/2010/main" val="343454208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8972" t="8370" r="19252" b="19431"/>
          <a:stretch/>
        </p:blipFill>
        <p:spPr bwMode="auto">
          <a:xfrm>
            <a:off x="1290415" y="788349"/>
            <a:ext cx="6563170" cy="528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3579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38833916"/>
              </p:ext>
            </p:extLst>
          </p:nvPr>
        </p:nvGraphicFramePr>
        <p:xfrm>
          <a:off x="762000" y="1714500"/>
          <a:ext cx="7239000" cy="3429000"/>
        </p:xfrm>
        <a:graphic>
          <a:graphicData uri="http://schemas.openxmlformats.org/presentationml/2006/ole">
            <mc:AlternateContent xmlns:mc="http://schemas.openxmlformats.org/markup-compatibility/2006">
              <mc:Choice xmlns:v="urn:schemas-microsoft-com:vml" Requires="v">
                <p:oleObj spid="_x0000_s171022" r:id="rId3" imgW="8009524" imgH="3191320" progId="PBrush">
                  <p:embed/>
                </p:oleObj>
              </mc:Choice>
              <mc:Fallback>
                <p:oleObj r:id="rId3" imgW="8009524" imgH="3191320"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14500"/>
                        <a:ext cx="723900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3"/>
          <p:cNvSpPr>
            <a:spLocks noChangeArrowheads="1"/>
          </p:cNvSpPr>
          <p:nvPr/>
        </p:nvSpPr>
        <p:spPr bwMode="auto">
          <a:xfrm>
            <a:off x="1310480" y="5372100"/>
            <a:ext cx="5554663" cy="457200"/>
          </a:xfrm>
          <a:prstGeom prst="rect">
            <a:avLst/>
          </a:prstGeom>
          <a:solidFill>
            <a:srgbClr val="FFFF00"/>
          </a:solidFill>
          <a:ln>
            <a:noFill/>
          </a:ln>
        </p:spPr>
        <p:txBody>
          <a:bodyPr wrap="none">
            <a:spAutoFit/>
          </a:bodyPr>
          <a:lstStyle/>
          <a:p>
            <a:r>
              <a:rPr lang="en-US" dirty="0"/>
              <a:t>Out-of-plane failure and buckling of </a:t>
            </a:r>
            <a:r>
              <a:rPr lang="en-US" dirty="0" err="1"/>
              <a:t>wythes</a:t>
            </a:r>
            <a:endParaRPr lang="en-US" dirty="0"/>
          </a:p>
        </p:txBody>
      </p:sp>
    </p:spTree>
    <p:extLst>
      <p:ext uri="{BB962C8B-B14F-4D97-AF65-F5344CB8AC3E}">
        <p14:creationId xmlns:p14="http://schemas.microsoft.com/office/powerpoint/2010/main" val="163459034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Slide21"/>
          <p:cNvPicPr>
            <a:picLocks noChangeAspect="1" noChangeArrowheads="1"/>
          </p:cNvPicPr>
          <p:nvPr/>
        </p:nvPicPr>
        <p:blipFill>
          <a:blip r:embed="rId2" cstate="print">
            <a:extLst>
              <a:ext uri="{28A0092B-C50C-407E-A947-70E740481C1C}">
                <a14:useLocalDpi xmlns:a14="http://schemas.microsoft.com/office/drawing/2010/main" val="0"/>
              </a:ext>
            </a:extLst>
          </a:blip>
          <a:srcRect t="3033" r="3125" b="4449"/>
          <a:stretch>
            <a:fillRect/>
          </a:stretch>
        </p:blipFill>
        <p:spPr>
          <a:xfrm>
            <a:off x="762000" y="914400"/>
            <a:ext cx="6096000" cy="3998452"/>
          </a:xfrm>
          <a:prstGeom prst="rect">
            <a:avLst/>
          </a:prstGeom>
          <a:noFill/>
        </p:spPr>
      </p:pic>
      <p:sp>
        <p:nvSpPr>
          <p:cNvPr id="8" name="Text Box 4"/>
          <p:cNvSpPr txBox="1">
            <a:spLocks noChangeArrowheads="1"/>
          </p:cNvSpPr>
          <p:nvPr/>
        </p:nvSpPr>
        <p:spPr bwMode="auto">
          <a:xfrm>
            <a:off x="1925574" y="5330031"/>
            <a:ext cx="4114800" cy="769938"/>
          </a:xfrm>
          <a:prstGeom prst="rect">
            <a:avLst/>
          </a:prstGeom>
          <a:solidFill>
            <a:srgbClr val="FFFF00"/>
          </a:solidFill>
          <a:ln>
            <a:noFill/>
          </a:ln>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b="1" dirty="0">
                <a:solidFill>
                  <a:srgbClr val="3333CC"/>
                </a:solidFill>
                <a:latin typeface="Arial" charset="0"/>
              </a:rPr>
              <a:t>Vulnerability of heavy-roofed masonry house</a:t>
            </a:r>
          </a:p>
        </p:txBody>
      </p:sp>
    </p:spTree>
    <p:extLst>
      <p:ext uri="{BB962C8B-B14F-4D97-AF65-F5344CB8AC3E}">
        <p14:creationId xmlns:p14="http://schemas.microsoft.com/office/powerpoint/2010/main" val="291676620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H:\haiti earthquake photos\haiti eq\Haiti-Presidential-Palace-quak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990600"/>
            <a:ext cx="621359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7086600" y="3895344"/>
            <a:ext cx="1904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800" b="1" dirty="0" smtClean="0">
                <a:solidFill>
                  <a:srgbClr val="3333CC"/>
                </a:solidFill>
                <a:latin typeface="Arial" charset="0"/>
              </a:rPr>
              <a:t>Haiti earthquake </a:t>
            </a:r>
            <a:r>
              <a:rPr lang="en-US" sz="1800" b="1" dirty="0">
                <a:solidFill>
                  <a:srgbClr val="3333CC"/>
                </a:solidFill>
                <a:latin typeface="Arial" charset="0"/>
              </a:rPr>
              <a:t>(2010)</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masonry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027176"/>
            <a:ext cx="6457950" cy="416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2203704" y="5334000"/>
            <a:ext cx="4114800" cy="762000"/>
          </a:xfrm>
          <a:prstGeom prst="rect">
            <a:avLst/>
          </a:prstGeom>
          <a:solidFill>
            <a:srgbClr val="FFFF00"/>
          </a:solidFill>
          <a:ln>
            <a:noFill/>
          </a:ln>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2200" b="1" dirty="0">
                <a:solidFill>
                  <a:srgbClr val="3333CC"/>
                </a:solidFill>
                <a:latin typeface="Arial" charset="0"/>
              </a:rPr>
              <a:t>Vulnerability of masonry, Haiti earthquake (2010)</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431006" y="1123146"/>
            <a:ext cx="642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20000"/>
              </a:spcBef>
            </a:pPr>
            <a:r>
              <a:rPr lang="en-US" b="1" dirty="0"/>
              <a:t>Summary of types of masonry building </a:t>
            </a:r>
            <a:r>
              <a:rPr lang="en-US" b="1" dirty="0" smtClean="0"/>
              <a:t>damages/failures</a:t>
            </a:r>
            <a:endParaRPr lang="en-US" b="1" dirty="0"/>
          </a:p>
        </p:txBody>
      </p:sp>
      <p:sp>
        <p:nvSpPr>
          <p:cNvPr id="8" name="Rectangle 3"/>
          <p:cNvSpPr>
            <a:spLocks noChangeArrowheads="1"/>
          </p:cNvSpPr>
          <p:nvPr/>
        </p:nvSpPr>
        <p:spPr bwMode="auto">
          <a:xfrm>
            <a:off x="304800" y="1828800"/>
            <a:ext cx="7924800" cy="4108450"/>
          </a:xfrm>
          <a:prstGeom prst="rect">
            <a:avLst/>
          </a:prstGeom>
          <a:solidFill>
            <a:srgbClr val="FFFF00"/>
          </a:solidFill>
          <a:ln>
            <a:noFill/>
          </a:ln>
        </p:spPr>
        <p:txBody>
          <a:bodyPr>
            <a:spAutoFit/>
          </a:bodyPr>
          <a:lstStyle/>
          <a:p>
            <a:pPr>
              <a:spcBef>
                <a:spcPct val="20000"/>
              </a:spcBef>
              <a:buFont typeface="Wingdings" pitchFamily="2" charset="2"/>
              <a:buChar char="Ø"/>
            </a:pPr>
            <a:r>
              <a:rPr lang="en-US" sz="2800" dirty="0"/>
              <a:t>Out-of-plane collapse and or shear failure</a:t>
            </a:r>
          </a:p>
          <a:p>
            <a:pPr>
              <a:spcBef>
                <a:spcPct val="20000"/>
              </a:spcBef>
              <a:buFont typeface="Wingdings" pitchFamily="2" charset="2"/>
              <a:buChar char="Ø"/>
            </a:pPr>
            <a:r>
              <a:rPr lang="en-US" sz="2800" dirty="0"/>
              <a:t>In-plane shear and or flexure failure</a:t>
            </a:r>
          </a:p>
          <a:p>
            <a:pPr>
              <a:spcBef>
                <a:spcPct val="20000"/>
              </a:spcBef>
              <a:buFont typeface="Wingdings" pitchFamily="2" charset="2"/>
              <a:buChar char="Ø"/>
            </a:pPr>
            <a:r>
              <a:rPr lang="en-US" sz="2800" dirty="0"/>
              <a:t>Separation of wall junctions</a:t>
            </a:r>
          </a:p>
          <a:p>
            <a:pPr>
              <a:spcBef>
                <a:spcPct val="20000"/>
              </a:spcBef>
              <a:buFont typeface="Wingdings" pitchFamily="2" charset="2"/>
              <a:buChar char="Ø"/>
            </a:pPr>
            <a:r>
              <a:rPr lang="en-US" sz="2800" dirty="0"/>
              <a:t>Failure of masonry pier in between openings</a:t>
            </a:r>
          </a:p>
          <a:p>
            <a:pPr>
              <a:spcBef>
                <a:spcPct val="20000"/>
              </a:spcBef>
              <a:buFont typeface="Wingdings" pitchFamily="2" charset="2"/>
              <a:buChar char="Ø"/>
            </a:pPr>
            <a:r>
              <a:rPr lang="en-US" sz="2800" dirty="0"/>
              <a:t>Local failures</a:t>
            </a:r>
          </a:p>
          <a:p>
            <a:pPr>
              <a:spcBef>
                <a:spcPct val="20000"/>
              </a:spcBef>
              <a:buFont typeface="Wingdings" pitchFamily="2" charset="2"/>
              <a:buChar char="Ø"/>
            </a:pPr>
            <a:r>
              <a:rPr lang="en-US" sz="2800" dirty="0"/>
              <a:t>Buckling of </a:t>
            </a:r>
            <a:r>
              <a:rPr lang="en-US" sz="2800" dirty="0" err="1"/>
              <a:t>wythes</a:t>
            </a:r>
            <a:endParaRPr lang="en-US" sz="2800" dirty="0"/>
          </a:p>
          <a:p>
            <a:pPr>
              <a:spcBef>
                <a:spcPct val="20000"/>
              </a:spcBef>
              <a:buFont typeface="Wingdings" pitchFamily="2" charset="2"/>
              <a:buChar char="Ø"/>
            </a:pPr>
            <a:r>
              <a:rPr lang="en-US" sz="2800" dirty="0"/>
              <a:t>Separation of roof from walls</a:t>
            </a:r>
          </a:p>
          <a:p>
            <a:pPr>
              <a:spcBef>
                <a:spcPct val="20000"/>
              </a:spcBef>
              <a:buFontTx/>
              <a:buChar char="•"/>
            </a:pPr>
            <a:endParaRPr lang="en-US" sz="2800" dirty="0"/>
          </a:p>
        </p:txBody>
      </p:sp>
    </p:spTree>
    <p:extLst>
      <p:ext uri="{BB962C8B-B14F-4D97-AF65-F5344CB8AC3E}">
        <p14:creationId xmlns:p14="http://schemas.microsoft.com/office/powerpoint/2010/main" val="891156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130" y="2590800"/>
            <a:ext cx="8839200" cy="2133600"/>
          </a:xfrm>
        </p:spPr>
        <p:txBody>
          <a:bodyPr>
            <a:normAutofit/>
          </a:bodyPr>
          <a:lstStyle/>
          <a:p>
            <a:pPr marL="0" indent="0" algn="ctr">
              <a:buNone/>
            </a:pPr>
            <a:r>
              <a:rPr lang="en-US" sz="5400" b="1" u="sng" dirty="0" smtClean="0">
                <a:latin typeface="Arabic Typesetting" pitchFamily="66" charset="-78"/>
                <a:cs typeface="Arabic Typesetting" pitchFamily="66" charset="-78"/>
              </a:rPr>
              <a:t>EARTHQUAKE RESISTANT MASONRY</a:t>
            </a:r>
            <a:endParaRPr lang="en-US" sz="5400" b="1"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55779176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scan0004"/>
          <p:cNvPicPr>
            <a:picLocks noChangeAspect="1" noChangeArrowheads="1"/>
          </p:cNvPicPr>
          <p:nvPr/>
        </p:nvPicPr>
        <p:blipFill>
          <a:blip r:embed="rId2" cstate="print">
            <a:extLst>
              <a:ext uri="{28A0092B-C50C-407E-A947-70E740481C1C}">
                <a14:useLocalDpi xmlns:a14="http://schemas.microsoft.com/office/drawing/2010/main" val="0"/>
              </a:ext>
            </a:extLst>
          </a:blip>
          <a:srcRect l="32353" t="46431" r="8824" b="19380"/>
          <a:stretch>
            <a:fillRect/>
          </a:stretch>
        </p:blipFill>
        <p:spPr bwMode="auto">
          <a:xfrm>
            <a:off x="3116136" y="1630680"/>
            <a:ext cx="5680202" cy="454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can0004"/>
          <p:cNvPicPr>
            <a:picLocks noChangeAspect="1" noChangeArrowheads="1"/>
          </p:cNvPicPr>
          <p:nvPr/>
        </p:nvPicPr>
        <p:blipFill>
          <a:blip r:embed="rId3" cstate="print">
            <a:extLst>
              <a:ext uri="{28A0092B-C50C-407E-A947-70E740481C1C}">
                <a14:useLocalDpi xmlns:a14="http://schemas.microsoft.com/office/drawing/2010/main" val="0"/>
              </a:ext>
            </a:extLst>
          </a:blip>
          <a:srcRect l="33333" t="8681" r="8824" b="53569"/>
          <a:stretch>
            <a:fillRect/>
          </a:stretch>
        </p:blipFill>
        <p:spPr bwMode="auto">
          <a:xfrm>
            <a:off x="288823" y="1143000"/>
            <a:ext cx="2572741" cy="2311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82204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scan0003"/>
          <p:cNvPicPr>
            <a:picLocks noChangeAspect="1" noChangeArrowheads="1"/>
          </p:cNvPicPr>
          <p:nvPr/>
        </p:nvPicPr>
        <p:blipFill>
          <a:blip r:embed="rId2" cstate="print">
            <a:extLst>
              <a:ext uri="{28A0092B-C50C-407E-A947-70E740481C1C}">
                <a14:useLocalDpi xmlns:a14="http://schemas.microsoft.com/office/drawing/2010/main" val="0"/>
              </a:ext>
            </a:extLst>
          </a:blip>
          <a:srcRect l="31372" t="42159" r="9804" b="24365"/>
          <a:stretch>
            <a:fillRect/>
          </a:stretch>
        </p:blipFill>
        <p:spPr bwMode="auto">
          <a:xfrm>
            <a:off x="3810000" y="2053138"/>
            <a:ext cx="4816475" cy="37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can0003"/>
          <p:cNvPicPr>
            <a:picLocks noChangeAspect="1" noChangeArrowheads="1"/>
          </p:cNvPicPr>
          <p:nvPr/>
        </p:nvPicPr>
        <p:blipFill>
          <a:blip r:embed="rId3" cstate="print">
            <a:extLst>
              <a:ext uri="{28A0092B-C50C-407E-A947-70E740481C1C}">
                <a14:useLocalDpi xmlns:a14="http://schemas.microsoft.com/office/drawing/2010/main" val="0"/>
              </a:ext>
            </a:extLst>
          </a:blip>
          <a:srcRect l="30392" t="7257" r="9804" b="57130"/>
          <a:stretch>
            <a:fillRect/>
          </a:stretch>
        </p:blipFill>
        <p:spPr bwMode="auto">
          <a:xfrm>
            <a:off x="533400" y="3200400"/>
            <a:ext cx="288268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32121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g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
            <a:ext cx="8534400" cy="611726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52400" y="6096000"/>
            <a:ext cx="87630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TURKEY</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79354764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0"/>
            <a:ext cx="8763000" cy="628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76200" y="6172200"/>
            <a:ext cx="88392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TURKEY</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98918915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Mr. X\Desktop\KSJ SIR 3.6.13 DESKTOP\SANGLI - pics 10.6.13\sangli\sony-1\JAGADISH\PANASONIC\P10000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763000" cy="61722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0" y="6172200"/>
            <a:ext cx="8915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UTTRAKHAND</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337170944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Mr. X\Desktop\KSJ SIR 3.6.13 DESKTOP\SANGLI - pics 10.6.13\sangli\sony-1\JAGADISH\PANASONIC\P10000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8610600" cy="6096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6172200"/>
            <a:ext cx="8915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UTTRAKHAND</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29187053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r. X\Desktop\KSJ SIR 3.6.13 DESKTOP\SANGLI - pics 10.6.13\sangli\sony-1\JAGADISH\PANASONIC\P100006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152400"/>
            <a:ext cx="8686800" cy="60198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6172200"/>
            <a:ext cx="8915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UTTRAKHAND</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411313077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r. X\Desktop\KSJ SIR 3.6.13 DESKTOP\SANGLI - pics 10.6.13\DSC098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76200"/>
            <a:ext cx="8610600" cy="614727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52400" y="6172200"/>
            <a:ext cx="87630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HIMACHAL PRADESH</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229060258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r. X\Desktop\KSJ SIR 3.6.13 DESKTOP\SANGLI - pics 10.6.13\DSC0985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52400"/>
            <a:ext cx="8293100" cy="6096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52400" y="6172200"/>
            <a:ext cx="87630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u="sng" dirty="0" smtClean="0">
                <a:latin typeface="Arabic Typesetting" pitchFamily="66" charset="-78"/>
                <a:cs typeface="Arabic Typesetting" pitchFamily="66" charset="-78"/>
              </a:rPr>
              <a:t>HIMACHAL PRADESH</a:t>
            </a:r>
            <a:endParaRPr lang="en-US" u="sng" dirty="0">
              <a:latin typeface="Arabic Typesetting" pitchFamily="66" charset="-78"/>
              <a:cs typeface="Arabic Typesetting" pitchFamily="66" charset="-78"/>
            </a:endParaRPr>
          </a:p>
        </p:txBody>
      </p:sp>
    </p:spTree>
    <p:extLst>
      <p:ext uri="{BB962C8B-B14F-4D97-AF65-F5344CB8AC3E}">
        <p14:creationId xmlns:p14="http://schemas.microsoft.com/office/powerpoint/2010/main" val="56309071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Fig"/>
          <p:cNvPicPr>
            <a:picLocks noChangeAspect="1" noChangeArrowheads="1"/>
          </p:cNvPicPr>
          <p:nvPr/>
        </p:nvPicPr>
        <p:blipFill>
          <a:blip r:embed="rId2" cstate="print"/>
          <a:srcRect/>
          <a:stretch>
            <a:fillRect/>
          </a:stretch>
        </p:blipFill>
        <p:spPr bwMode="auto">
          <a:xfrm>
            <a:off x="1406525" y="76200"/>
            <a:ext cx="2882900" cy="3124200"/>
          </a:xfrm>
          <a:prstGeom prst="rect">
            <a:avLst/>
          </a:prstGeom>
          <a:noFill/>
          <a:ln w="9525">
            <a:noFill/>
            <a:miter lim="800000"/>
            <a:headEnd/>
            <a:tailEnd/>
          </a:ln>
        </p:spPr>
      </p:pic>
    </p:spTree>
    <p:extLst>
      <p:ext uri="{BB962C8B-B14F-4D97-AF65-F5344CB8AC3E}">
        <p14:creationId xmlns:p14="http://schemas.microsoft.com/office/powerpoint/2010/main" val="260766139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Fig"/>
          <p:cNvPicPr>
            <a:picLocks noChangeAspect="1" noChangeArrowheads="1"/>
          </p:cNvPicPr>
          <p:nvPr/>
        </p:nvPicPr>
        <p:blipFill>
          <a:blip r:embed="rId2" cstate="print"/>
          <a:srcRect/>
          <a:stretch>
            <a:fillRect/>
          </a:stretch>
        </p:blipFill>
        <p:spPr bwMode="auto">
          <a:xfrm>
            <a:off x="1406525" y="76200"/>
            <a:ext cx="2882900" cy="3124200"/>
          </a:xfrm>
          <a:prstGeom prst="rect">
            <a:avLst/>
          </a:prstGeom>
          <a:noFill/>
          <a:ln w="9525">
            <a:noFill/>
            <a:miter lim="800000"/>
            <a:headEnd/>
            <a:tailEnd/>
          </a:ln>
        </p:spPr>
      </p:pic>
      <p:pic>
        <p:nvPicPr>
          <p:cNvPr id="44035" name="Picture 5" descr="Fig"/>
          <p:cNvPicPr>
            <a:picLocks noChangeAspect="1" noChangeArrowheads="1"/>
          </p:cNvPicPr>
          <p:nvPr/>
        </p:nvPicPr>
        <p:blipFill>
          <a:blip r:embed="rId3" cstate="print"/>
          <a:srcRect/>
          <a:stretch>
            <a:fillRect/>
          </a:stretch>
        </p:blipFill>
        <p:spPr bwMode="auto">
          <a:xfrm>
            <a:off x="5029200" y="38100"/>
            <a:ext cx="2952750" cy="3200400"/>
          </a:xfrm>
          <a:prstGeom prst="rect">
            <a:avLst/>
          </a:prstGeom>
          <a:noFill/>
          <a:ln w="9525">
            <a:noFill/>
            <a:miter lim="800000"/>
            <a:headEnd/>
            <a:tailEnd/>
          </a:ln>
        </p:spPr>
      </p:pic>
    </p:spTree>
    <p:extLst>
      <p:ext uri="{BB962C8B-B14F-4D97-AF65-F5344CB8AC3E}">
        <p14:creationId xmlns:p14="http://schemas.microsoft.com/office/powerpoint/2010/main" val="260766139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Fig"/>
          <p:cNvPicPr>
            <a:picLocks noChangeAspect="1" noChangeArrowheads="1"/>
          </p:cNvPicPr>
          <p:nvPr/>
        </p:nvPicPr>
        <p:blipFill>
          <a:blip r:embed="rId2" cstate="print"/>
          <a:srcRect/>
          <a:stretch>
            <a:fillRect/>
          </a:stretch>
        </p:blipFill>
        <p:spPr bwMode="auto">
          <a:xfrm>
            <a:off x="1406525" y="76200"/>
            <a:ext cx="2882900" cy="3124200"/>
          </a:xfrm>
          <a:prstGeom prst="rect">
            <a:avLst/>
          </a:prstGeom>
          <a:noFill/>
          <a:ln w="9525">
            <a:noFill/>
            <a:miter lim="800000"/>
            <a:headEnd/>
            <a:tailEnd/>
          </a:ln>
        </p:spPr>
      </p:pic>
      <p:pic>
        <p:nvPicPr>
          <p:cNvPr id="44035" name="Picture 5" descr="Fig"/>
          <p:cNvPicPr>
            <a:picLocks noChangeAspect="1" noChangeArrowheads="1"/>
          </p:cNvPicPr>
          <p:nvPr/>
        </p:nvPicPr>
        <p:blipFill>
          <a:blip r:embed="rId3" cstate="print"/>
          <a:srcRect/>
          <a:stretch>
            <a:fillRect/>
          </a:stretch>
        </p:blipFill>
        <p:spPr bwMode="auto">
          <a:xfrm>
            <a:off x="5029200" y="38100"/>
            <a:ext cx="2952750" cy="3200400"/>
          </a:xfrm>
          <a:prstGeom prst="rect">
            <a:avLst/>
          </a:prstGeom>
          <a:noFill/>
          <a:ln w="9525">
            <a:noFill/>
            <a:miter lim="800000"/>
            <a:headEnd/>
            <a:tailEnd/>
          </a:ln>
        </p:spPr>
      </p:pic>
      <p:pic>
        <p:nvPicPr>
          <p:cNvPr id="44036" name="Picture 7" descr="Fig"/>
          <p:cNvPicPr>
            <a:picLocks noChangeAspect="1" noChangeArrowheads="1"/>
          </p:cNvPicPr>
          <p:nvPr/>
        </p:nvPicPr>
        <p:blipFill>
          <a:blip r:embed="rId4" cstate="print"/>
          <a:srcRect/>
          <a:stretch>
            <a:fillRect/>
          </a:stretch>
        </p:blipFill>
        <p:spPr bwMode="auto">
          <a:xfrm>
            <a:off x="1170709" y="3276600"/>
            <a:ext cx="3146425" cy="3429000"/>
          </a:xfrm>
          <a:prstGeom prst="rect">
            <a:avLst/>
          </a:prstGeom>
          <a:noFill/>
          <a:ln w="9525">
            <a:noFill/>
            <a:miter lim="800000"/>
            <a:headEnd/>
            <a:tailEnd/>
          </a:ln>
        </p:spPr>
      </p:pic>
    </p:spTree>
    <p:extLst>
      <p:ext uri="{BB962C8B-B14F-4D97-AF65-F5344CB8AC3E}">
        <p14:creationId xmlns:p14="http://schemas.microsoft.com/office/powerpoint/2010/main" val="260766139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Fig"/>
          <p:cNvPicPr>
            <a:picLocks noChangeAspect="1" noChangeArrowheads="1"/>
          </p:cNvPicPr>
          <p:nvPr/>
        </p:nvPicPr>
        <p:blipFill>
          <a:blip r:embed="rId2" cstate="print"/>
          <a:srcRect/>
          <a:stretch>
            <a:fillRect/>
          </a:stretch>
        </p:blipFill>
        <p:spPr bwMode="auto">
          <a:xfrm>
            <a:off x="1406525" y="76200"/>
            <a:ext cx="2882900" cy="3124200"/>
          </a:xfrm>
          <a:prstGeom prst="rect">
            <a:avLst/>
          </a:prstGeom>
          <a:noFill/>
          <a:ln w="9525">
            <a:noFill/>
            <a:miter lim="800000"/>
            <a:headEnd/>
            <a:tailEnd/>
          </a:ln>
        </p:spPr>
      </p:pic>
      <p:pic>
        <p:nvPicPr>
          <p:cNvPr id="44035" name="Picture 5" descr="Fig"/>
          <p:cNvPicPr>
            <a:picLocks noChangeAspect="1" noChangeArrowheads="1"/>
          </p:cNvPicPr>
          <p:nvPr/>
        </p:nvPicPr>
        <p:blipFill>
          <a:blip r:embed="rId3" cstate="print"/>
          <a:srcRect/>
          <a:stretch>
            <a:fillRect/>
          </a:stretch>
        </p:blipFill>
        <p:spPr bwMode="auto">
          <a:xfrm>
            <a:off x="5029200" y="38100"/>
            <a:ext cx="2952750" cy="3200400"/>
          </a:xfrm>
          <a:prstGeom prst="rect">
            <a:avLst/>
          </a:prstGeom>
          <a:noFill/>
          <a:ln w="9525">
            <a:noFill/>
            <a:miter lim="800000"/>
            <a:headEnd/>
            <a:tailEnd/>
          </a:ln>
        </p:spPr>
      </p:pic>
      <p:pic>
        <p:nvPicPr>
          <p:cNvPr id="44036" name="Picture 7" descr="Fig"/>
          <p:cNvPicPr>
            <a:picLocks noChangeAspect="1" noChangeArrowheads="1"/>
          </p:cNvPicPr>
          <p:nvPr/>
        </p:nvPicPr>
        <p:blipFill>
          <a:blip r:embed="rId4" cstate="print"/>
          <a:srcRect/>
          <a:stretch>
            <a:fillRect/>
          </a:stretch>
        </p:blipFill>
        <p:spPr bwMode="auto">
          <a:xfrm>
            <a:off x="1170709" y="3276600"/>
            <a:ext cx="3146425" cy="3429000"/>
          </a:xfrm>
          <a:prstGeom prst="rect">
            <a:avLst/>
          </a:prstGeom>
          <a:noFill/>
          <a:ln w="9525">
            <a:noFill/>
            <a:miter lim="800000"/>
            <a:headEnd/>
            <a:tailEnd/>
          </a:ln>
        </p:spPr>
      </p:pic>
      <p:pic>
        <p:nvPicPr>
          <p:cNvPr id="44037" name="Picture 9" descr="Fig"/>
          <p:cNvPicPr>
            <a:picLocks noChangeAspect="1" noChangeArrowheads="1"/>
          </p:cNvPicPr>
          <p:nvPr/>
        </p:nvPicPr>
        <p:blipFill>
          <a:blip r:embed="rId5" cstate="print"/>
          <a:srcRect/>
          <a:stretch>
            <a:fillRect/>
          </a:stretch>
        </p:blipFill>
        <p:spPr bwMode="auto">
          <a:xfrm>
            <a:off x="5029200" y="3238500"/>
            <a:ext cx="3208338" cy="3505200"/>
          </a:xfrm>
          <a:prstGeom prst="rect">
            <a:avLst/>
          </a:prstGeom>
          <a:noFill/>
          <a:ln w="9525">
            <a:noFill/>
            <a:miter lim="800000"/>
            <a:headEnd/>
            <a:tailEnd/>
          </a:ln>
        </p:spPr>
      </p:pic>
    </p:spTree>
    <p:extLst>
      <p:ext uri="{BB962C8B-B14F-4D97-AF65-F5344CB8AC3E}">
        <p14:creationId xmlns:p14="http://schemas.microsoft.com/office/powerpoint/2010/main" val="260766139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274320" y="1219200"/>
            <a:ext cx="8488680" cy="4708981"/>
          </a:xfrm>
          <a:prstGeom prst="rect">
            <a:avLst/>
          </a:prstGeom>
          <a:solidFill>
            <a:schemeClr val="tx2"/>
          </a:solidFill>
          <a:ln>
            <a:noFill/>
          </a:ln>
          <a:extLst/>
        </p:spPr>
        <p:txBody>
          <a:bodyPr wrap="square">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a:solidFill>
                  <a:srgbClr val="FFFF00"/>
                </a:solidFill>
              </a:rPr>
              <a:t>Response of structures during earthquake depends on</a:t>
            </a:r>
          </a:p>
          <a:p>
            <a:pPr eaLnBrk="1" hangingPunct="1">
              <a:spcBef>
                <a:spcPct val="50000"/>
              </a:spcBef>
              <a:buFontTx/>
              <a:buAutoNum type="arabicPeriod"/>
            </a:pPr>
            <a:r>
              <a:rPr lang="en-US" b="1" dirty="0">
                <a:solidFill>
                  <a:srgbClr val="FFC000"/>
                </a:solidFill>
              </a:rPr>
              <a:t>Natural frequencies of the structure (which is dependent on Mass (M) and Stiffness (K)</a:t>
            </a:r>
          </a:p>
          <a:p>
            <a:pPr eaLnBrk="1" hangingPunct="1">
              <a:spcBef>
                <a:spcPct val="50000"/>
              </a:spcBef>
              <a:buFontTx/>
              <a:buAutoNum type="arabicPeriod"/>
            </a:pPr>
            <a:r>
              <a:rPr lang="en-US" b="1" dirty="0">
                <a:solidFill>
                  <a:srgbClr val="FF0000"/>
                </a:solidFill>
              </a:rPr>
              <a:t>Frequency content of earthquake</a:t>
            </a:r>
          </a:p>
          <a:p>
            <a:pPr eaLnBrk="1" hangingPunct="1">
              <a:spcBef>
                <a:spcPct val="50000"/>
              </a:spcBef>
              <a:buFontTx/>
              <a:buAutoNum type="arabicPeriod"/>
            </a:pPr>
            <a:r>
              <a:rPr lang="en-US" b="1" dirty="0">
                <a:solidFill>
                  <a:srgbClr val="FF0000"/>
                </a:solidFill>
              </a:rPr>
              <a:t>Amplitude of earthquake</a:t>
            </a:r>
          </a:p>
          <a:p>
            <a:pPr eaLnBrk="1" hangingPunct="1">
              <a:spcBef>
                <a:spcPct val="50000"/>
              </a:spcBef>
              <a:buFontTx/>
              <a:buAutoNum type="arabicPeriod"/>
            </a:pPr>
            <a:r>
              <a:rPr lang="en-US" b="1" dirty="0">
                <a:solidFill>
                  <a:srgbClr val="FF0000"/>
                </a:solidFill>
              </a:rPr>
              <a:t>Duration of earthquake</a:t>
            </a:r>
          </a:p>
          <a:p>
            <a:pPr eaLnBrk="1" hangingPunct="1">
              <a:spcBef>
                <a:spcPct val="50000"/>
              </a:spcBef>
              <a:buFontTx/>
              <a:buAutoNum type="arabicPeriod"/>
            </a:pPr>
            <a:r>
              <a:rPr lang="en-US" b="1" dirty="0">
                <a:solidFill>
                  <a:srgbClr val="FFFF00"/>
                </a:solidFill>
              </a:rPr>
              <a:t>Ductility</a:t>
            </a:r>
          </a:p>
          <a:p>
            <a:pPr eaLnBrk="1" hangingPunct="1">
              <a:spcBef>
                <a:spcPct val="50000"/>
              </a:spcBef>
              <a:buFontTx/>
              <a:buAutoNum type="arabicPeriod"/>
            </a:pPr>
            <a:r>
              <a:rPr lang="en-US" b="1" dirty="0">
                <a:solidFill>
                  <a:srgbClr val="FFFF00"/>
                </a:solidFill>
              </a:rPr>
              <a:t>Damping characteristics (energy dissipation capacity)</a:t>
            </a:r>
          </a:p>
          <a:p>
            <a:pPr eaLnBrk="1" hangingPunct="1">
              <a:spcBef>
                <a:spcPct val="50000"/>
              </a:spcBef>
              <a:buFontTx/>
              <a:buAutoNum type="arabicPeriod"/>
            </a:pPr>
            <a:r>
              <a:rPr lang="en-US" b="1" dirty="0">
                <a:solidFill>
                  <a:srgbClr val="FFFF00"/>
                </a:solidFill>
              </a:rPr>
              <a:t>Structural integrity</a:t>
            </a:r>
          </a:p>
        </p:txBody>
      </p:sp>
    </p:spTree>
    <p:extLst>
      <p:ext uri="{BB962C8B-B14F-4D97-AF65-F5344CB8AC3E}">
        <p14:creationId xmlns:p14="http://schemas.microsoft.com/office/powerpoint/2010/main" val="251077272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p:cNvGrpSpPr>
            <a:grpSpLocks/>
          </p:cNvGrpSpPr>
          <p:nvPr/>
        </p:nvGrpSpPr>
        <p:grpSpPr bwMode="auto">
          <a:xfrm>
            <a:off x="609600" y="1193375"/>
            <a:ext cx="613317" cy="4796853"/>
            <a:chOff x="960" y="528"/>
            <a:chExt cx="480" cy="3072"/>
          </a:xfrm>
        </p:grpSpPr>
        <p:grpSp>
          <p:nvGrpSpPr>
            <p:cNvPr id="8" name="Group 3"/>
            <p:cNvGrpSpPr>
              <a:grpSpLocks/>
            </p:cNvGrpSpPr>
            <p:nvPr/>
          </p:nvGrpSpPr>
          <p:grpSpPr bwMode="auto">
            <a:xfrm>
              <a:off x="960" y="528"/>
              <a:ext cx="480" cy="768"/>
              <a:chOff x="1872" y="576"/>
              <a:chExt cx="1968" cy="2928"/>
            </a:xfrm>
          </p:grpSpPr>
          <p:sp>
            <p:nvSpPr>
              <p:cNvPr id="84" name="Rectangle 4"/>
              <p:cNvSpPr>
                <a:spLocks noChangeArrowheads="1"/>
              </p:cNvSpPr>
              <p:nvPr/>
            </p:nvSpPr>
            <p:spPr bwMode="auto">
              <a:xfrm>
                <a:off x="1872" y="2832"/>
                <a:ext cx="1968" cy="672"/>
              </a:xfrm>
              <a:prstGeom prst="rect">
                <a:avLst/>
              </a:prstGeom>
              <a:solidFill>
                <a:srgbClr val="0000FF">
                  <a:alpha val="50195"/>
                </a:srgbClr>
              </a:solidFill>
              <a:ln w="9525">
                <a:solidFill>
                  <a:schemeClr val="tx1"/>
                </a:solidFill>
                <a:miter lim="800000"/>
                <a:headEnd/>
                <a:tailEnd/>
              </a:ln>
            </p:spPr>
            <p:txBody>
              <a:bodyPr wrap="none" anchor="ctr"/>
              <a:lstStyle/>
              <a:p>
                <a:endParaRPr lang="en-US"/>
              </a:p>
            </p:txBody>
          </p:sp>
          <p:grpSp>
            <p:nvGrpSpPr>
              <p:cNvPr id="85" name="Group 5"/>
              <p:cNvGrpSpPr>
                <a:grpSpLocks/>
              </p:cNvGrpSpPr>
              <p:nvPr/>
            </p:nvGrpSpPr>
            <p:grpSpPr bwMode="auto">
              <a:xfrm>
                <a:off x="2160" y="576"/>
                <a:ext cx="384" cy="2256"/>
                <a:chOff x="2160" y="576"/>
                <a:chExt cx="384" cy="2256"/>
              </a:xfrm>
            </p:grpSpPr>
            <p:grpSp>
              <p:nvGrpSpPr>
                <p:cNvPr id="95" name="Group 6"/>
                <p:cNvGrpSpPr>
                  <a:grpSpLocks/>
                </p:cNvGrpSpPr>
                <p:nvPr/>
              </p:nvGrpSpPr>
              <p:grpSpPr bwMode="auto">
                <a:xfrm>
                  <a:off x="2160" y="1440"/>
                  <a:ext cx="384" cy="384"/>
                  <a:chOff x="2160" y="1056"/>
                  <a:chExt cx="384" cy="384"/>
                </a:xfrm>
              </p:grpSpPr>
              <p:sp>
                <p:nvSpPr>
                  <p:cNvPr id="107" name="Line 7"/>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8"/>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6" name="Group 9"/>
                <p:cNvGrpSpPr>
                  <a:grpSpLocks/>
                </p:cNvGrpSpPr>
                <p:nvPr/>
              </p:nvGrpSpPr>
              <p:grpSpPr bwMode="auto">
                <a:xfrm>
                  <a:off x="2160" y="960"/>
                  <a:ext cx="384" cy="1872"/>
                  <a:chOff x="2160" y="960"/>
                  <a:chExt cx="384" cy="1872"/>
                </a:xfrm>
              </p:grpSpPr>
              <p:grpSp>
                <p:nvGrpSpPr>
                  <p:cNvPr id="98" name="Group 10"/>
                  <p:cNvGrpSpPr>
                    <a:grpSpLocks/>
                  </p:cNvGrpSpPr>
                  <p:nvPr/>
                </p:nvGrpSpPr>
                <p:grpSpPr bwMode="auto">
                  <a:xfrm>
                    <a:off x="2160" y="1056"/>
                    <a:ext cx="384" cy="384"/>
                    <a:chOff x="2160" y="1056"/>
                    <a:chExt cx="384" cy="384"/>
                  </a:xfrm>
                </p:grpSpPr>
                <p:sp>
                  <p:nvSpPr>
                    <p:cNvPr id="105" name="Line 11"/>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2"/>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9" name="Group 13"/>
                  <p:cNvGrpSpPr>
                    <a:grpSpLocks/>
                  </p:cNvGrpSpPr>
                  <p:nvPr/>
                </p:nvGrpSpPr>
                <p:grpSpPr bwMode="auto">
                  <a:xfrm>
                    <a:off x="2160" y="1824"/>
                    <a:ext cx="384" cy="384"/>
                    <a:chOff x="2160" y="1056"/>
                    <a:chExt cx="384" cy="384"/>
                  </a:xfrm>
                </p:grpSpPr>
                <p:sp>
                  <p:nvSpPr>
                    <p:cNvPr id="103" name="Line 14"/>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15"/>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0" name="Line 16"/>
                  <p:cNvSpPr>
                    <a:spLocks noChangeShapeType="1"/>
                  </p:cNvSpPr>
                  <p:nvPr/>
                </p:nvSpPr>
                <p:spPr bwMode="auto">
                  <a:xfrm>
                    <a:off x="2160" y="2208"/>
                    <a:ext cx="192"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 name="Line 17"/>
                  <p:cNvSpPr>
                    <a:spLocks noChangeShapeType="1"/>
                  </p:cNvSpPr>
                  <p:nvPr/>
                </p:nvSpPr>
                <p:spPr bwMode="auto">
                  <a:xfrm>
                    <a:off x="2352" y="2304"/>
                    <a:ext cx="0"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 name="Line 18"/>
                  <p:cNvSpPr>
                    <a:spLocks noChangeShapeType="1"/>
                  </p:cNvSpPr>
                  <p:nvPr/>
                </p:nvSpPr>
                <p:spPr bwMode="auto">
                  <a:xfrm flipV="1">
                    <a:off x="2208" y="960"/>
                    <a:ext cx="144"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7" name="Line 19"/>
                <p:cNvSpPr>
                  <a:spLocks noChangeShapeType="1"/>
                </p:cNvSpPr>
                <p:nvPr/>
              </p:nvSpPr>
              <p:spPr bwMode="auto">
                <a:xfrm>
                  <a:off x="2352" y="576"/>
                  <a:ext cx="0"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6" name="Line 20"/>
              <p:cNvSpPr>
                <a:spLocks noChangeShapeType="1"/>
              </p:cNvSpPr>
              <p:nvPr/>
            </p:nvSpPr>
            <p:spPr bwMode="auto">
              <a:xfrm flipH="1">
                <a:off x="1968" y="576"/>
                <a:ext cx="17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87" name="Group 21"/>
              <p:cNvGrpSpPr>
                <a:grpSpLocks/>
              </p:cNvGrpSpPr>
              <p:nvPr/>
            </p:nvGrpSpPr>
            <p:grpSpPr bwMode="auto">
              <a:xfrm>
                <a:off x="2976" y="576"/>
                <a:ext cx="576" cy="2256"/>
                <a:chOff x="2976" y="576"/>
                <a:chExt cx="576" cy="2256"/>
              </a:xfrm>
            </p:grpSpPr>
            <p:sp>
              <p:nvSpPr>
                <p:cNvPr id="88" name="Line 22"/>
                <p:cNvSpPr>
                  <a:spLocks noChangeShapeType="1"/>
                </p:cNvSpPr>
                <p:nvPr/>
              </p:nvSpPr>
              <p:spPr bwMode="auto">
                <a:xfrm>
                  <a:off x="2976" y="2256"/>
                  <a:ext cx="5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89" name="Group 23"/>
                <p:cNvGrpSpPr>
                  <a:grpSpLocks/>
                </p:cNvGrpSpPr>
                <p:nvPr/>
              </p:nvGrpSpPr>
              <p:grpSpPr bwMode="auto">
                <a:xfrm>
                  <a:off x="2976" y="576"/>
                  <a:ext cx="576" cy="1680"/>
                  <a:chOff x="3408" y="576"/>
                  <a:chExt cx="576" cy="1680"/>
                </a:xfrm>
              </p:grpSpPr>
              <p:sp>
                <p:nvSpPr>
                  <p:cNvPr id="91" name="Line 24"/>
                  <p:cNvSpPr>
                    <a:spLocks noChangeShapeType="1"/>
                  </p:cNvSpPr>
                  <p:nvPr/>
                </p:nvSpPr>
                <p:spPr bwMode="auto">
                  <a:xfrm>
                    <a:off x="3408"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25"/>
                  <p:cNvSpPr>
                    <a:spLocks noChangeShapeType="1"/>
                  </p:cNvSpPr>
                  <p:nvPr/>
                </p:nvSpPr>
                <p:spPr bwMode="auto">
                  <a:xfrm>
                    <a:off x="3984"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26"/>
                  <p:cNvSpPr>
                    <a:spLocks noChangeShapeType="1"/>
                  </p:cNvSpPr>
                  <p:nvPr/>
                </p:nvSpPr>
                <p:spPr bwMode="auto">
                  <a:xfrm flipH="1">
                    <a:off x="3504" y="1968"/>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27"/>
                  <p:cNvSpPr>
                    <a:spLocks noChangeShapeType="1"/>
                  </p:cNvSpPr>
                  <p:nvPr/>
                </p:nvSpPr>
                <p:spPr bwMode="auto">
                  <a:xfrm>
                    <a:off x="3696" y="576"/>
                    <a:ext cx="0" cy="13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0" name="Line 28"/>
                <p:cNvSpPr>
                  <a:spLocks noChangeShapeType="1"/>
                </p:cNvSpPr>
                <p:nvPr/>
              </p:nvSpPr>
              <p:spPr bwMode="auto">
                <a:xfrm>
                  <a:off x="3264" y="2256"/>
                  <a:ext cx="0" cy="5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9" name="Group 29"/>
            <p:cNvGrpSpPr>
              <a:grpSpLocks/>
            </p:cNvGrpSpPr>
            <p:nvPr/>
          </p:nvGrpSpPr>
          <p:grpSpPr bwMode="auto">
            <a:xfrm>
              <a:off x="960" y="2064"/>
              <a:ext cx="480" cy="816"/>
              <a:chOff x="2976" y="1008"/>
              <a:chExt cx="672" cy="912"/>
            </a:xfrm>
          </p:grpSpPr>
          <p:sp>
            <p:nvSpPr>
              <p:cNvPr id="60" name="Rectangle 30"/>
              <p:cNvSpPr>
                <a:spLocks noChangeArrowheads="1"/>
              </p:cNvSpPr>
              <p:nvPr/>
            </p:nvSpPr>
            <p:spPr bwMode="auto">
              <a:xfrm>
                <a:off x="2976" y="1711"/>
                <a:ext cx="672" cy="209"/>
              </a:xfrm>
              <a:prstGeom prst="rect">
                <a:avLst/>
              </a:prstGeom>
              <a:solidFill>
                <a:srgbClr val="0000FF">
                  <a:alpha val="50195"/>
                </a:srgbClr>
              </a:solidFill>
              <a:ln w="9525">
                <a:solidFill>
                  <a:schemeClr val="tx1"/>
                </a:solidFill>
                <a:miter lim="800000"/>
                <a:headEnd/>
                <a:tailEnd/>
              </a:ln>
            </p:spPr>
            <p:txBody>
              <a:bodyPr wrap="none" anchor="ctr"/>
              <a:lstStyle/>
              <a:p>
                <a:endParaRPr lang="en-US"/>
              </a:p>
            </p:txBody>
          </p:sp>
          <p:grpSp>
            <p:nvGrpSpPr>
              <p:cNvPr id="61" name="Group 31"/>
              <p:cNvGrpSpPr>
                <a:grpSpLocks/>
              </p:cNvGrpSpPr>
              <p:nvPr/>
            </p:nvGrpSpPr>
            <p:grpSpPr bwMode="auto">
              <a:xfrm>
                <a:off x="3074" y="1008"/>
                <a:ext cx="131" cy="703"/>
                <a:chOff x="2160" y="576"/>
                <a:chExt cx="384" cy="2256"/>
              </a:xfrm>
            </p:grpSpPr>
            <p:grpSp>
              <p:nvGrpSpPr>
                <p:cNvPr id="70" name="Group 32"/>
                <p:cNvGrpSpPr>
                  <a:grpSpLocks/>
                </p:cNvGrpSpPr>
                <p:nvPr/>
              </p:nvGrpSpPr>
              <p:grpSpPr bwMode="auto">
                <a:xfrm>
                  <a:off x="2160" y="1440"/>
                  <a:ext cx="384" cy="384"/>
                  <a:chOff x="2160" y="1056"/>
                  <a:chExt cx="384" cy="384"/>
                </a:xfrm>
              </p:grpSpPr>
              <p:sp>
                <p:nvSpPr>
                  <p:cNvPr id="82" name="Line 33"/>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34"/>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1" name="Group 35"/>
                <p:cNvGrpSpPr>
                  <a:grpSpLocks/>
                </p:cNvGrpSpPr>
                <p:nvPr/>
              </p:nvGrpSpPr>
              <p:grpSpPr bwMode="auto">
                <a:xfrm>
                  <a:off x="2160" y="960"/>
                  <a:ext cx="384" cy="1872"/>
                  <a:chOff x="2160" y="960"/>
                  <a:chExt cx="384" cy="1872"/>
                </a:xfrm>
              </p:grpSpPr>
              <p:grpSp>
                <p:nvGrpSpPr>
                  <p:cNvPr id="73" name="Group 36"/>
                  <p:cNvGrpSpPr>
                    <a:grpSpLocks/>
                  </p:cNvGrpSpPr>
                  <p:nvPr/>
                </p:nvGrpSpPr>
                <p:grpSpPr bwMode="auto">
                  <a:xfrm>
                    <a:off x="2160" y="1056"/>
                    <a:ext cx="384" cy="384"/>
                    <a:chOff x="2160" y="1056"/>
                    <a:chExt cx="384" cy="384"/>
                  </a:xfrm>
                </p:grpSpPr>
                <p:sp>
                  <p:nvSpPr>
                    <p:cNvPr id="80" name="Line 37"/>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38"/>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4" name="Group 39"/>
                  <p:cNvGrpSpPr>
                    <a:grpSpLocks/>
                  </p:cNvGrpSpPr>
                  <p:nvPr/>
                </p:nvGrpSpPr>
                <p:grpSpPr bwMode="auto">
                  <a:xfrm>
                    <a:off x="2160" y="1824"/>
                    <a:ext cx="384" cy="384"/>
                    <a:chOff x="2160" y="1056"/>
                    <a:chExt cx="384" cy="384"/>
                  </a:xfrm>
                </p:grpSpPr>
                <p:sp>
                  <p:nvSpPr>
                    <p:cNvPr id="78" name="Line 40"/>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41"/>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5" name="Line 42"/>
                  <p:cNvSpPr>
                    <a:spLocks noChangeShapeType="1"/>
                  </p:cNvSpPr>
                  <p:nvPr/>
                </p:nvSpPr>
                <p:spPr bwMode="auto">
                  <a:xfrm>
                    <a:off x="2160" y="2208"/>
                    <a:ext cx="192"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 name="Line 43"/>
                  <p:cNvSpPr>
                    <a:spLocks noChangeShapeType="1"/>
                  </p:cNvSpPr>
                  <p:nvPr/>
                </p:nvSpPr>
                <p:spPr bwMode="auto">
                  <a:xfrm>
                    <a:off x="2352" y="2304"/>
                    <a:ext cx="0"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44"/>
                  <p:cNvSpPr>
                    <a:spLocks noChangeShapeType="1"/>
                  </p:cNvSpPr>
                  <p:nvPr/>
                </p:nvSpPr>
                <p:spPr bwMode="auto">
                  <a:xfrm flipV="1">
                    <a:off x="2208" y="960"/>
                    <a:ext cx="144"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2" name="Line 45"/>
                <p:cNvSpPr>
                  <a:spLocks noChangeShapeType="1"/>
                </p:cNvSpPr>
                <p:nvPr/>
              </p:nvSpPr>
              <p:spPr bwMode="auto">
                <a:xfrm>
                  <a:off x="2352" y="576"/>
                  <a:ext cx="0"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2" name="Group 46"/>
              <p:cNvGrpSpPr>
                <a:grpSpLocks/>
              </p:cNvGrpSpPr>
              <p:nvPr/>
            </p:nvGrpSpPr>
            <p:grpSpPr bwMode="auto">
              <a:xfrm>
                <a:off x="3353" y="1008"/>
                <a:ext cx="197" cy="703"/>
                <a:chOff x="2976" y="576"/>
                <a:chExt cx="576" cy="2256"/>
              </a:xfrm>
            </p:grpSpPr>
            <p:sp>
              <p:nvSpPr>
                <p:cNvPr id="63" name="Line 47"/>
                <p:cNvSpPr>
                  <a:spLocks noChangeShapeType="1"/>
                </p:cNvSpPr>
                <p:nvPr/>
              </p:nvSpPr>
              <p:spPr bwMode="auto">
                <a:xfrm>
                  <a:off x="2976" y="2256"/>
                  <a:ext cx="5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4" name="Group 48"/>
                <p:cNvGrpSpPr>
                  <a:grpSpLocks/>
                </p:cNvGrpSpPr>
                <p:nvPr/>
              </p:nvGrpSpPr>
              <p:grpSpPr bwMode="auto">
                <a:xfrm>
                  <a:off x="2976" y="576"/>
                  <a:ext cx="576" cy="1680"/>
                  <a:chOff x="3408" y="576"/>
                  <a:chExt cx="576" cy="1680"/>
                </a:xfrm>
              </p:grpSpPr>
              <p:sp>
                <p:nvSpPr>
                  <p:cNvPr id="66" name="Line 49"/>
                  <p:cNvSpPr>
                    <a:spLocks noChangeShapeType="1"/>
                  </p:cNvSpPr>
                  <p:nvPr/>
                </p:nvSpPr>
                <p:spPr bwMode="auto">
                  <a:xfrm>
                    <a:off x="3408"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50"/>
                  <p:cNvSpPr>
                    <a:spLocks noChangeShapeType="1"/>
                  </p:cNvSpPr>
                  <p:nvPr/>
                </p:nvSpPr>
                <p:spPr bwMode="auto">
                  <a:xfrm>
                    <a:off x="3984"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8" name="Line 51"/>
                  <p:cNvSpPr>
                    <a:spLocks noChangeShapeType="1"/>
                  </p:cNvSpPr>
                  <p:nvPr/>
                </p:nvSpPr>
                <p:spPr bwMode="auto">
                  <a:xfrm flipH="1">
                    <a:off x="3504" y="1968"/>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52"/>
                  <p:cNvSpPr>
                    <a:spLocks noChangeShapeType="1"/>
                  </p:cNvSpPr>
                  <p:nvPr/>
                </p:nvSpPr>
                <p:spPr bwMode="auto">
                  <a:xfrm>
                    <a:off x="3696" y="576"/>
                    <a:ext cx="0" cy="13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5" name="Line 53"/>
                <p:cNvSpPr>
                  <a:spLocks noChangeShapeType="1"/>
                </p:cNvSpPr>
                <p:nvPr/>
              </p:nvSpPr>
              <p:spPr bwMode="auto">
                <a:xfrm>
                  <a:off x="3264" y="2256"/>
                  <a:ext cx="0" cy="5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0" name="Group 54"/>
            <p:cNvGrpSpPr>
              <a:grpSpLocks/>
            </p:cNvGrpSpPr>
            <p:nvPr/>
          </p:nvGrpSpPr>
          <p:grpSpPr bwMode="auto">
            <a:xfrm>
              <a:off x="960" y="1296"/>
              <a:ext cx="480" cy="768"/>
              <a:chOff x="2976" y="1008"/>
              <a:chExt cx="672" cy="912"/>
            </a:xfrm>
          </p:grpSpPr>
          <p:sp>
            <p:nvSpPr>
              <p:cNvPr id="36" name="Rectangle 55"/>
              <p:cNvSpPr>
                <a:spLocks noChangeArrowheads="1"/>
              </p:cNvSpPr>
              <p:nvPr/>
            </p:nvSpPr>
            <p:spPr bwMode="auto">
              <a:xfrm>
                <a:off x="2976" y="1711"/>
                <a:ext cx="672" cy="209"/>
              </a:xfrm>
              <a:prstGeom prst="rect">
                <a:avLst/>
              </a:prstGeom>
              <a:solidFill>
                <a:srgbClr val="0000FF">
                  <a:alpha val="50195"/>
                </a:srgbClr>
              </a:solidFill>
              <a:ln w="9525">
                <a:solidFill>
                  <a:schemeClr val="tx1"/>
                </a:solidFill>
                <a:miter lim="800000"/>
                <a:headEnd/>
                <a:tailEnd/>
              </a:ln>
            </p:spPr>
            <p:txBody>
              <a:bodyPr wrap="none" anchor="ctr"/>
              <a:lstStyle/>
              <a:p>
                <a:endParaRPr lang="en-US"/>
              </a:p>
            </p:txBody>
          </p:sp>
          <p:grpSp>
            <p:nvGrpSpPr>
              <p:cNvPr id="37" name="Group 56"/>
              <p:cNvGrpSpPr>
                <a:grpSpLocks/>
              </p:cNvGrpSpPr>
              <p:nvPr/>
            </p:nvGrpSpPr>
            <p:grpSpPr bwMode="auto">
              <a:xfrm>
                <a:off x="3074" y="1008"/>
                <a:ext cx="131" cy="703"/>
                <a:chOff x="2160" y="576"/>
                <a:chExt cx="384" cy="2256"/>
              </a:xfrm>
            </p:grpSpPr>
            <p:grpSp>
              <p:nvGrpSpPr>
                <p:cNvPr id="46" name="Group 57"/>
                <p:cNvGrpSpPr>
                  <a:grpSpLocks/>
                </p:cNvGrpSpPr>
                <p:nvPr/>
              </p:nvGrpSpPr>
              <p:grpSpPr bwMode="auto">
                <a:xfrm>
                  <a:off x="2160" y="1440"/>
                  <a:ext cx="384" cy="384"/>
                  <a:chOff x="2160" y="1056"/>
                  <a:chExt cx="384" cy="384"/>
                </a:xfrm>
              </p:grpSpPr>
              <p:sp>
                <p:nvSpPr>
                  <p:cNvPr id="58" name="Line 58"/>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59"/>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7" name="Group 60"/>
                <p:cNvGrpSpPr>
                  <a:grpSpLocks/>
                </p:cNvGrpSpPr>
                <p:nvPr/>
              </p:nvGrpSpPr>
              <p:grpSpPr bwMode="auto">
                <a:xfrm>
                  <a:off x="2160" y="960"/>
                  <a:ext cx="384" cy="1872"/>
                  <a:chOff x="2160" y="960"/>
                  <a:chExt cx="384" cy="1872"/>
                </a:xfrm>
              </p:grpSpPr>
              <p:grpSp>
                <p:nvGrpSpPr>
                  <p:cNvPr id="49" name="Group 61"/>
                  <p:cNvGrpSpPr>
                    <a:grpSpLocks/>
                  </p:cNvGrpSpPr>
                  <p:nvPr/>
                </p:nvGrpSpPr>
                <p:grpSpPr bwMode="auto">
                  <a:xfrm>
                    <a:off x="2160" y="1056"/>
                    <a:ext cx="384" cy="384"/>
                    <a:chOff x="2160" y="1056"/>
                    <a:chExt cx="384" cy="384"/>
                  </a:xfrm>
                </p:grpSpPr>
                <p:sp>
                  <p:nvSpPr>
                    <p:cNvPr id="56" name="Line 62"/>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63"/>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0" name="Group 64"/>
                  <p:cNvGrpSpPr>
                    <a:grpSpLocks/>
                  </p:cNvGrpSpPr>
                  <p:nvPr/>
                </p:nvGrpSpPr>
                <p:grpSpPr bwMode="auto">
                  <a:xfrm>
                    <a:off x="2160" y="1824"/>
                    <a:ext cx="384" cy="384"/>
                    <a:chOff x="2160" y="1056"/>
                    <a:chExt cx="384" cy="384"/>
                  </a:xfrm>
                </p:grpSpPr>
                <p:sp>
                  <p:nvSpPr>
                    <p:cNvPr id="54" name="Line 65"/>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66"/>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1" name="Line 67"/>
                  <p:cNvSpPr>
                    <a:spLocks noChangeShapeType="1"/>
                  </p:cNvSpPr>
                  <p:nvPr/>
                </p:nvSpPr>
                <p:spPr bwMode="auto">
                  <a:xfrm>
                    <a:off x="2160" y="2208"/>
                    <a:ext cx="192"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68"/>
                  <p:cNvSpPr>
                    <a:spLocks noChangeShapeType="1"/>
                  </p:cNvSpPr>
                  <p:nvPr/>
                </p:nvSpPr>
                <p:spPr bwMode="auto">
                  <a:xfrm>
                    <a:off x="2352" y="2304"/>
                    <a:ext cx="0"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69"/>
                  <p:cNvSpPr>
                    <a:spLocks noChangeShapeType="1"/>
                  </p:cNvSpPr>
                  <p:nvPr/>
                </p:nvSpPr>
                <p:spPr bwMode="auto">
                  <a:xfrm flipV="1">
                    <a:off x="2208" y="960"/>
                    <a:ext cx="144"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8" name="Line 70"/>
                <p:cNvSpPr>
                  <a:spLocks noChangeShapeType="1"/>
                </p:cNvSpPr>
                <p:nvPr/>
              </p:nvSpPr>
              <p:spPr bwMode="auto">
                <a:xfrm>
                  <a:off x="2352" y="576"/>
                  <a:ext cx="0"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8" name="Group 71"/>
              <p:cNvGrpSpPr>
                <a:grpSpLocks/>
              </p:cNvGrpSpPr>
              <p:nvPr/>
            </p:nvGrpSpPr>
            <p:grpSpPr bwMode="auto">
              <a:xfrm>
                <a:off x="3353" y="1008"/>
                <a:ext cx="197" cy="703"/>
                <a:chOff x="2976" y="576"/>
                <a:chExt cx="576" cy="2256"/>
              </a:xfrm>
            </p:grpSpPr>
            <p:sp>
              <p:nvSpPr>
                <p:cNvPr id="39" name="Line 72"/>
                <p:cNvSpPr>
                  <a:spLocks noChangeShapeType="1"/>
                </p:cNvSpPr>
                <p:nvPr/>
              </p:nvSpPr>
              <p:spPr bwMode="auto">
                <a:xfrm>
                  <a:off x="2976" y="2256"/>
                  <a:ext cx="5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0" name="Group 73"/>
                <p:cNvGrpSpPr>
                  <a:grpSpLocks/>
                </p:cNvGrpSpPr>
                <p:nvPr/>
              </p:nvGrpSpPr>
              <p:grpSpPr bwMode="auto">
                <a:xfrm>
                  <a:off x="2976" y="576"/>
                  <a:ext cx="576" cy="1680"/>
                  <a:chOff x="3408" y="576"/>
                  <a:chExt cx="576" cy="1680"/>
                </a:xfrm>
              </p:grpSpPr>
              <p:sp>
                <p:nvSpPr>
                  <p:cNvPr id="42" name="Line 74"/>
                  <p:cNvSpPr>
                    <a:spLocks noChangeShapeType="1"/>
                  </p:cNvSpPr>
                  <p:nvPr/>
                </p:nvSpPr>
                <p:spPr bwMode="auto">
                  <a:xfrm>
                    <a:off x="3408"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75"/>
                  <p:cNvSpPr>
                    <a:spLocks noChangeShapeType="1"/>
                  </p:cNvSpPr>
                  <p:nvPr/>
                </p:nvSpPr>
                <p:spPr bwMode="auto">
                  <a:xfrm>
                    <a:off x="3984"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76"/>
                  <p:cNvSpPr>
                    <a:spLocks noChangeShapeType="1"/>
                  </p:cNvSpPr>
                  <p:nvPr/>
                </p:nvSpPr>
                <p:spPr bwMode="auto">
                  <a:xfrm flipH="1">
                    <a:off x="3504" y="1968"/>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77"/>
                  <p:cNvSpPr>
                    <a:spLocks noChangeShapeType="1"/>
                  </p:cNvSpPr>
                  <p:nvPr/>
                </p:nvSpPr>
                <p:spPr bwMode="auto">
                  <a:xfrm>
                    <a:off x="3696" y="576"/>
                    <a:ext cx="0" cy="13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 name="Line 78"/>
                <p:cNvSpPr>
                  <a:spLocks noChangeShapeType="1"/>
                </p:cNvSpPr>
                <p:nvPr/>
              </p:nvSpPr>
              <p:spPr bwMode="auto">
                <a:xfrm>
                  <a:off x="3264" y="2256"/>
                  <a:ext cx="0" cy="5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1" name="Group 79"/>
            <p:cNvGrpSpPr>
              <a:grpSpLocks/>
            </p:cNvGrpSpPr>
            <p:nvPr/>
          </p:nvGrpSpPr>
          <p:grpSpPr bwMode="auto">
            <a:xfrm>
              <a:off x="960" y="2880"/>
              <a:ext cx="480" cy="720"/>
              <a:chOff x="2976" y="1008"/>
              <a:chExt cx="672" cy="912"/>
            </a:xfrm>
          </p:grpSpPr>
          <p:sp>
            <p:nvSpPr>
              <p:cNvPr id="12" name="Rectangle 80"/>
              <p:cNvSpPr>
                <a:spLocks noChangeArrowheads="1"/>
              </p:cNvSpPr>
              <p:nvPr/>
            </p:nvSpPr>
            <p:spPr bwMode="auto">
              <a:xfrm>
                <a:off x="2976" y="1711"/>
                <a:ext cx="672" cy="209"/>
              </a:xfrm>
              <a:prstGeom prst="rect">
                <a:avLst/>
              </a:prstGeom>
              <a:solidFill>
                <a:srgbClr val="0000FF">
                  <a:alpha val="50195"/>
                </a:srgbClr>
              </a:solidFill>
              <a:ln w="9525">
                <a:solidFill>
                  <a:schemeClr val="tx1"/>
                </a:solidFill>
                <a:miter lim="800000"/>
                <a:headEnd/>
                <a:tailEnd/>
              </a:ln>
            </p:spPr>
            <p:txBody>
              <a:bodyPr wrap="none" anchor="ctr"/>
              <a:lstStyle/>
              <a:p>
                <a:endParaRPr lang="en-US"/>
              </a:p>
            </p:txBody>
          </p:sp>
          <p:grpSp>
            <p:nvGrpSpPr>
              <p:cNvPr id="13" name="Group 81"/>
              <p:cNvGrpSpPr>
                <a:grpSpLocks/>
              </p:cNvGrpSpPr>
              <p:nvPr/>
            </p:nvGrpSpPr>
            <p:grpSpPr bwMode="auto">
              <a:xfrm>
                <a:off x="3074" y="1008"/>
                <a:ext cx="131" cy="703"/>
                <a:chOff x="2160" y="576"/>
                <a:chExt cx="384" cy="2256"/>
              </a:xfrm>
            </p:grpSpPr>
            <p:grpSp>
              <p:nvGrpSpPr>
                <p:cNvPr id="22" name="Group 82"/>
                <p:cNvGrpSpPr>
                  <a:grpSpLocks/>
                </p:cNvGrpSpPr>
                <p:nvPr/>
              </p:nvGrpSpPr>
              <p:grpSpPr bwMode="auto">
                <a:xfrm>
                  <a:off x="2160" y="1440"/>
                  <a:ext cx="384" cy="384"/>
                  <a:chOff x="2160" y="1056"/>
                  <a:chExt cx="384" cy="384"/>
                </a:xfrm>
              </p:grpSpPr>
              <p:sp>
                <p:nvSpPr>
                  <p:cNvPr id="34" name="Line 83"/>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84"/>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3" name="Group 85"/>
                <p:cNvGrpSpPr>
                  <a:grpSpLocks/>
                </p:cNvGrpSpPr>
                <p:nvPr/>
              </p:nvGrpSpPr>
              <p:grpSpPr bwMode="auto">
                <a:xfrm>
                  <a:off x="2160" y="960"/>
                  <a:ext cx="384" cy="1872"/>
                  <a:chOff x="2160" y="960"/>
                  <a:chExt cx="384" cy="1872"/>
                </a:xfrm>
              </p:grpSpPr>
              <p:grpSp>
                <p:nvGrpSpPr>
                  <p:cNvPr id="25" name="Group 86"/>
                  <p:cNvGrpSpPr>
                    <a:grpSpLocks/>
                  </p:cNvGrpSpPr>
                  <p:nvPr/>
                </p:nvGrpSpPr>
                <p:grpSpPr bwMode="auto">
                  <a:xfrm>
                    <a:off x="2160" y="1056"/>
                    <a:ext cx="384" cy="384"/>
                    <a:chOff x="2160" y="1056"/>
                    <a:chExt cx="384" cy="384"/>
                  </a:xfrm>
                </p:grpSpPr>
                <p:sp>
                  <p:nvSpPr>
                    <p:cNvPr id="32" name="Line 87"/>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88"/>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6" name="Group 89"/>
                  <p:cNvGrpSpPr>
                    <a:grpSpLocks/>
                  </p:cNvGrpSpPr>
                  <p:nvPr/>
                </p:nvGrpSpPr>
                <p:grpSpPr bwMode="auto">
                  <a:xfrm>
                    <a:off x="2160" y="1824"/>
                    <a:ext cx="384" cy="384"/>
                    <a:chOff x="2160" y="1056"/>
                    <a:chExt cx="384" cy="384"/>
                  </a:xfrm>
                </p:grpSpPr>
                <p:sp>
                  <p:nvSpPr>
                    <p:cNvPr id="30" name="Line 90"/>
                    <p:cNvSpPr>
                      <a:spLocks noChangeShapeType="1"/>
                    </p:cNvSpPr>
                    <p:nvPr/>
                  </p:nvSpPr>
                  <p:spPr bwMode="auto">
                    <a:xfrm>
                      <a:off x="2160" y="1056"/>
                      <a:ext cx="384"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91"/>
                    <p:cNvSpPr>
                      <a:spLocks noChangeShapeType="1"/>
                    </p:cNvSpPr>
                    <p:nvPr/>
                  </p:nvSpPr>
                  <p:spPr bwMode="auto">
                    <a:xfrm flipH="1">
                      <a:off x="2160" y="1248"/>
                      <a:ext cx="336"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7" name="Line 92"/>
                  <p:cNvSpPr>
                    <a:spLocks noChangeShapeType="1"/>
                  </p:cNvSpPr>
                  <p:nvPr/>
                </p:nvSpPr>
                <p:spPr bwMode="auto">
                  <a:xfrm>
                    <a:off x="2160" y="2208"/>
                    <a:ext cx="192"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93"/>
                  <p:cNvSpPr>
                    <a:spLocks noChangeShapeType="1"/>
                  </p:cNvSpPr>
                  <p:nvPr/>
                </p:nvSpPr>
                <p:spPr bwMode="auto">
                  <a:xfrm>
                    <a:off x="2352" y="2304"/>
                    <a:ext cx="0"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94"/>
                  <p:cNvSpPr>
                    <a:spLocks noChangeShapeType="1"/>
                  </p:cNvSpPr>
                  <p:nvPr/>
                </p:nvSpPr>
                <p:spPr bwMode="auto">
                  <a:xfrm flipV="1">
                    <a:off x="2208" y="960"/>
                    <a:ext cx="144"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4" name="Line 95"/>
                <p:cNvSpPr>
                  <a:spLocks noChangeShapeType="1"/>
                </p:cNvSpPr>
                <p:nvPr/>
              </p:nvSpPr>
              <p:spPr bwMode="auto">
                <a:xfrm>
                  <a:off x="2352" y="576"/>
                  <a:ext cx="0"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4" name="Group 96"/>
              <p:cNvGrpSpPr>
                <a:grpSpLocks/>
              </p:cNvGrpSpPr>
              <p:nvPr/>
            </p:nvGrpSpPr>
            <p:grpSpPr bwMode="auto">
              <a:xfrm>
                <a:off x="3353" y="1008"/>
                <a:ext cx="197" cy="703"/>
                <a:chOff x="2976" y="576"/>
                <a:chExt cx="576" cy="2256"/>
              </a:xfrm>
            </p:grpSpPr>
            <p:sp>
              <p:nvSpPr>
                <p:cNvPr id="15" name="Line 97"/>
                <p:cNvSpPr>
                  <a:spLocks noChangeShapeType="1"/>
                </p:cNvSpPr>
                <p:nvPr/>
              </p:nvSpPr>
              <p:spPr bwMode="auto">
                <a:xfrm>
                  <a:off x="2976" y="2256"/>
                  <a:ext cx="5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6" name="Group 98"/>
                <p:cNvGrpSpPr>
                  <a:grpSpLocks/>
                </p:cNvGrpSpPr>
                <p:nvPr/>
              </p:nvGrpSpPr>
              <p:grpSpPr bwMode="auto">
                <a:xfrm>
                  <a:off x="2976" y="576"/>
                  <a:ext cx="576" cy="1680"/>
                  <a:chOff x="3408" y="576"/>
                  <a:chExt cx="576" cy="1680"/>
                </a:xfrm>
              </p:grpSpPr>
              <p:sp>
                <p:nvSpPr>
                  <p:cNvPr id="18" name="Line 99"/>
                  <p:cNvSpPr>
                    <a:spLocks noChangeShapeType="1"/>
                  </p:cNvSpPr>
                  <p:nvPr/>
                </p:nvSpPr>
                <p:spPr bwMode="auto">
                  <a:xfrm>
                    <a:off x="3408"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100"/>
                  <p:cNvSpPr>
                    <a:spLocks noChangeShapeType="1"/>
                  </p:cNvSpPr>
                  <p:nvPr/>
                </p:nvSpPr>
                <p:spPr bwMode="auto">
                  <a:xfrm>
                    <a:off x="3984" y="1824"/>
                    <a:ext cx="0"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101"/>
                  <p:cNvSpPr>
                    <a:spLocks noChangeShapeType="1"/>
                  </p:cNvSpPr>
                  <p:nvPr/>
                </p:nvSpPr>
                <p:spPr bwMode="auto">
                  <a:xfrm flipH="1">
                    <a:off x="3504" y="1968"/>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102"/>
                  <p:cNvSpPr>
                    <a:spLocks noChangeShapeType="1"/>
                  </p:cNvSpPr>
                  <p:nvPr/>
                </p:nvSpPr>
                <p:spPr bwMode="auto">
                  <a:xfrm>
                    <a:off x="3696" y="576"/>
                    <a:ext cx="0" cy="13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 name="Line 103"/>
                <p:cNvSpPr>
                  <a:spLocks noChangeShapeType="1"/>
                </p:cNvSpPr>
                <p:nvPr/>
              </p:nvSpPr>
              <p:spPr bwMode="auto">
                <a:xfrm>
                  <a:off x="3264" y="2256"/>
                  <a:ext cx="0" cy="5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graphicFrame>
        <p:nvGraphicFramePr>
          <p:cNvPr id="2" name="Object 1"/>
          <p:cNvGraphicFramePr>
            <a:graphicFrameLocks noChangeAspect="1"/>
          </p:cNvGraphicFramePr>
          <p:nvPr>
            <p:extLst>
              <p:ext uri="{D42A27DB-BD31-4B8C-83A1-F6EECF244321}">
                <p14:modId xmlns:p14="http://schemas.microsoft.com/office/powerpoint/2010/main" val="118832279"/>
              </p:ext>
            </p:extLst>
          </p:nvPr>
        </p:nvGraphicFramePr>
        <p:xfrm>
          <a:off x="1676400" y="1667939"/>
          <a:ext cx="6300787" cy="728663"/>
        </p:xfrm>
        <a:graphic>
          <a:graphicData uri="http://schemas.openxmlformats.org/presentationml/2006/ole">
            <mc:AlternateContent xmlns:mc="http://schemas.openxmlformats.org/markup-compatibility/2006">
              <mc:Choice xmlns:v="urn:schemas-microsoft-com:vml" Requires="v">
                <p:oleObj spid="_x0000_s159806" name="Equation" r:id="rId3" imgW="1866090" imgH="215806" progId="Equation.3">
                  <p:embed/>
                </p:oleObj>
              </mc:Choice>
              <mc:Fallback>
                <p:oleObj name="Equation" r:id="rId3" imgW="1866090" imgH="215806"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667939"/>
                        <a:ext cx="6300787" cy="728663"/>
                      </a:xfrm>
                      <a:prstGeom prst="rect">
                        <a:avLst/>
                      </a:prstGeom>
                      <a:solidFill>
                        <a:schemeClr val="hlink"/>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890924617"/>
              </p:ext>
            </p:extLst>
          </p:nvPr>
        </p:nvGraphicFramePr>
        <p:xfrm>
          <a:off x="2057400" y="2628603"/>
          <a:ext cx="3886200" cy="874713"/>
        </p:xfrm>
        <a:graphic>
          <a:graphicData uri="http://schemas.openxmlformats.org/presentationml/2006/ole">
            <mc:AlternateContent xmlns:mc="http://schemas.openxmlformats.org/markup-compatibility/2006">
              <mc:Choice xmlns:v="urn:schemas-microsoft-com:vml" Requires="v">
                <p:oleObj spid="_x0000_s159807" name="Equation" r:id="rId5" imgW="1016000" imgH="228600" progId="Equation.3">
                  <p:embed/>
                </p:oleObj>
              </mc:Choice>
              <mc:Fallback>
                <p:oleObj name="Equation" r:id="rId5" imgW="10160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628603"/>
                        <a:ext cx="3886200" cy="874713"/>
                      </a:xfrm>
                      <a:prstGeom prst="rect">
                        <a:avLst/>
                      </a:prstGeom>
                      <a:solidFill>
                        <a:schemeClr val="hlink"/>
                      </a:solidFill>
                      <a:ln w="9525">
                        <a:solidFill>
                          <a:srgbClr val="003366"/>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1" name="Group 105"/>
          <p:cNvGrpSpPr>
            <a:grpSpLocks/>
          </p:cNvGrpSpPr>
          <p:nvPr/>
        </p:nvGrpSpPr>
        <p:grpSpPr bwMode="auto">
          <a:xfrm>
            <a:off x="2057400" y="3675391"/>
            <a:ext cx="5867400" cy="2346325"/>
            <a:chOff x="1776" y="1968"/>
            <a:chExt cx="3696" cy="1478"/>
          </a:xfrm>
        </p:grpSpPr>
        <p:graphicFrame>
          <p:nvGraphicFramePr>
            <p:cNvPr id="112" name="Object 106"/>
            <p:cNvGraphicFramePr>
              <a:graphicFrameLocks noChangeAspect="1"/>
            </p:cNvGraphicFramePr>
            <p:nvPr/>
          </p:nvGraphicFramePr>
          <p:xfrm>
            <a:off x="1776" y="2448"/>
            <a:ext cx="528" cy="473"/>
          </p:xfrm>
          <a:graphic>
            <a:graphicData uri="http://schemas.openxmlformats.org/presentationml/2006/ole">
              <mc:AlternateContent xmlns:mc="http://schemas.openxmlformats.org/markup-compatibility/2006">
                <mc:Choice xmlns:v="urn:schemas-microsoft-com:vml" Requires="v">
                  <p:oleObj spid="_x0000_s159808" name="Equation" r:id="rId7" imgW="241200" imgH="215640" progId="Equation.3">
                    <p:embed/>
                  </p:oleObj>
                </mc:Choice>
                <mc:Fallback>
                  <p:oleObj name="Equation" r:id="rId7" imgW="241200" imgH="215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6" y="2448"/>
                          <a:ext cx="528" cy="473"/>
                        </a:xfrm>
                        <a:prstGeom prst="rect">
                          <a:avLst/>
                        </a:prstGeom>
                        <a:solidFill>
                          <a:srgbClr val="00FFFF"/>
                        </a:solidFill>
                        <a:ln w="9525">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3" name="Text Box 107"/>
            <p:cNvSpPr txBox="1">
              <a:spLocks noChangeArrowheads="1"/>
            </p:cNvSpPr>
            <p:nvPr/>
          </p:nvSpPr>
          <p:spPr bwMode="auto">
            <a:xfrm>
              <a:off x="2880" y="2016"/>
              <a:ext cx="816"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latin typeface="Century Gothic" pitchFamily="34" charset="0"/>
                </a:rPr>
                <a:t>EIGEN values</a:t>
              </a:r>
            </a:p>
          </p:txBody>
        </p:sp>
        <p:sp>
          <p:nvSpPr>
            <p:cNvPr id="114" name="AutoShape 108"/>
            <p:cNvSpPr>
              <a:spLocks noChangeArrowheads="1"/>
            </p:cNvSpPr>
            <p:nvPr/>
          </p:nvSpPr>
          <p:spPr bwMode="auto">
            <a:xfrm>
              <a:off x="3744" y="2208"/>
              <a:ext cx="336" cy="144"/>
            </a:xfrm>
            <a:prstGeom prst="rightArrow">
              <a:avLst>
                <a:gd name="adj1" fmla="val 50000"/>
                <a:gd name="adj2" fmla="val 58333"/>
              </a:avLst>
            </a:prstGeom>
            <a:solidFill>
              <a:schemeClr val="accent1"/>
            </a:solidFill>
            <a:ln w="9525">
              <a:solidFill>
                <a:schemeClr val="tx1"/>
              </a:solidFill>
              <a:miter lim="800000"/>
              <a:headEnd/>
              <a:tailEnd/>
            </a:ln>
          </p:spPr>
          <p:txBody>
            <a:bodyPr wrap="none" anchor="ctr"/>
            <a:lstStyle/>
            <a:p>
              <a:endParaRPr lang="en-US"/>
            </a:p>
          </p:txBody>
        </p:sp>
        <p:sp>
          <p:nvSpPr>
            <p:cNvPr id="115" name="Text Box 109"/>
            <p:cNvSpPr txBox="1">
              <a:spLocks noChangeArrowheads="1"/>
            </p:cNvSpPr>
            <p:nvPr/>
          </p:nvSpPr>
          <p:spPr bwMode="auto">
            <a:xfrm>
              <a:off x="4176" y="1968"/>
              <a:ext cx="1296"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atin typeface="Century Gothic" pitchFamily="34" charset="0"/>
                </a:rPr>
                <a:t>Natural frequencies</a:t>
              </a:r>
            </a:p>
          </p:txBody>
        </p:sp>
        <p:sp>
          <p:nvSpPr>
            <p:cNvPr id="116" name="Text Box 110"/>
            <p:cNvSpPr txBox="1">
              <a:spLocks noChangeArrowheads="1"/>
            </p:cNvSpPr>
            <p:nvPr/>
          </p:nvSpPr>
          <p:spPr bwMode="auto">
            <a:xfrm>
              <a:off x="2880" y="2928"/>
              <a:ext cx="816"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atin typeface="Century Gothic" pitchFamily="34" charset="0"/>
                </a:rPr>
                <a:t>EIGEN vectors</a:t>
              </a:r>
            </a:p>
          </p:txBody>
        </p:sp>
        <p:sp>
          <p:nvSpPr>
            <p:cNvPr id="117" name="AutoShape 111"/>
            <p:cNvSpPr>
              <a:spLocks noChangeArrowheads="1"/>
            </p:cNvSpPr>
            <p:nvPr/>
          </p:nvSpPr>
          <p:spPr bwMode="auto">
            <a:xfrm>
              <a:off x="3744" y="3072"/>
              <a:ext cx="336" cy="144"/>
            </a:xfrm>
            <a:prstGeom prst="rightArrow">
              <a:avLst>
                <a:gd name="adj1" fmla="val 50000"/>
                <a:gd name="adj2" fmla="val 58333"/>
              </a:avLst>
            </a:prstGeom>
            <a:solidFill>
              <a:schemeClr val="accent1"/>
            </a:solidFill>
            <a:ln w="9525">
              <a:solidFill>
                <a:schemeClr val="tx1"/>
              </a:solidFill>
              <a:miter lim="800000"/>
              <a:headEnd/>
              <a:tailEnd/>
            </a:ln>
          </p:spPr>
          <p:txBody>
            <a:bodyPr wrap="none" anchor="ctr"/>
            <a:lstStyle/>
            <a:p>
              <a:endParaRPr lang="en-US"/>
            </a:p>
          </p:txBody>
        </p:sp>
        <p:sp>
          <p:nvSpPr>
            <p:cNvPr id="118" name="Text Box 112"/>
            <p:cNvSpPr txBox="1">
              <a:spLocks noChangeArrowheads="1"/>
            </p:cNvSpPr>
            <p:nvPr/>
          </p:nvSpPr>
          <p:spPr bwMode="auto">
            <a:xfrm>
              <a:off x="4176" y="2880"/>
              <a:ext cx="1296"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atin typeface="Century Gothic" pitchFamily="34" charset="0"/>
                </a:rPr>
                <a:t>Mode shapes</a:t>
              </a:r>
            </a:p>
          </p:txBody>
        </p:sp>
        <p:sp>
          <p:nvSpPr>
            <p:cNvPr id="119" name="AutoShape 113"/>
            <p:cNvSpPr>
              <a:spLocks noChangeArrowheads="1"/>
            </p:cNvSpPr>
            <p:nvPr/>
          </p:nvSpPr>
          <p:spPr bwMode="auto">
            <a:xfrm>
              <a:off x="2448" y="2160"/>
              <a:ext cx="336" cy="52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07 w 21600"/>
                <a:gd name="T13" fmla="*/ 2905 h 21600"/>
                <a:gd name="T14" fmla="*/ 18257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20" name="AutoShape 114"/>
            <p:cNvSpPr>
              <a:spLocks noChangeArrowheads="1"/>
            </p:cNvSpPr>
            <p:nvPr/>
          </p:nvSpPr>
          <p:spPr bwMode="auto">
            <a:xfrm flipV="1">
              <a:off x="2448" y="2832"/>
              <a:ext cx="336" cy="43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07 w 21600"/>
                <a:gd name="T13" fmla="*/ 2900 h 21600"/>
                <a:gd name="T14" fmla="*/ 18257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p:spPr>
          <p:txBody>
            <a:bodyPr wrap="none" anchor="ctr"/>
            <a:lstStyle/>
            <a:p>
              <a:endParaRPr lang="en-US"/>
            </a:p>
          </p:txBody>
        </p:sp>
      </p:grpSp>
    </p:spTree>
    <p:extLst>
      <p:ext uri="{BB962C8B-B14F-4D97-AF65-F5344CB8AC3E}">
        <p14:creationId xmlns:p14="http://schemas.microsoft.com/office/powerpoint/2010/main" val="324656019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381000" y="762000"/>
            <a:ext cx="8153400" cy="5486400"/>
            <a:chOff x="0" y="288"/>
            <a:chExt cx="5760" cy="3786"/>
          </a:xfrm>
        </p:grpSpPr>
        <p:pic>
          <p:nvPicPr>
            <p:cNvPr id="8" name="Picture 2" descr="Fi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8"/>
              <a:ext cx="5760" cy="3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960" y="960"/>
              <a:ext cx="624" cy="1968"/>
            </a:xfrm>
            <a:prstGeom prst="rect">
              <a:avLst/>
            </a:prstGeom>
            <a:solidFill>
              <a:schemeClr val="hlink">
                <a:alpha val="50195"/>
              </a:schemeClr>
            </a:solidFill>
            <a:ln w="9525">
              <a:solidFill>
                <a:srgbClr val="FF0000"/>
              </a:solidFill>
              <a:miter lim="800000"/>
              <a:headEnd/>
              <a:tailEnd/>
            </a:ln>
          </p:spPr>
          <p:txBody>
            <a:bodyPr wrap="none" anchor="ctr"/>
            <a:lstStyle/>
            <a:p>
              <a:endParaRPr lang="en-US"/>
            </a:p>
          </p:txBody>
        </p:sp>
        <p:sp>
          <p:nvSpPr>
            <p:cNvPr id="10" name="Line 5"/>
            <p:cNvSpPr>
              <a:spLocks noChangeShapeType="1"/>
            </p:cNvSpPr>
            <p:nvPr/>
          </p:nvSpPr>
          <p:spPr bwMode="auto">
            <a:xfrm flipH="1" flipV="1">
              <a:off x="1200" y="2736"/>
              <a:ext cx="768" cy="9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 name="Text Box 6"/>
            <p:cNvSpPr txBox="1">
              <a:spLocks noChangeArrowheads="1"/>
            </p:cNvSpPr>
            <p:nvPr/>
          </p:nvSpPr>
          <p:spPr bwMode="auto">
            <a:xfrm>
              <a:off x="1334" y="3696"/>
              <a:ext cx="3517" cy="37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solidFill>
                    <a:srgbClr val="FFFF00"/>
                  </a:solidFill>
                </a:rPr>
                <a:t>period range of masonry buildings</a:t>
              </a:r>
            </a:p>
          </p:txBody>
        </p:sp>
      </p:grpSp>
    </p:spTree>
    <p:extLst>
      <p:ext uri="{BB962C8B-B14F-4D97-AF65-F5344CB8AC3E}">
        <p14:creationId xmlns:p14="http://schemas.microsoft.com/office/powerpoint/2010/main" val="297153805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
          <p:cNvGrpSpPr>
            <a:grpSpLocks/>
          </p:cNvGrpSpPr>
          <p:nvPr/>
        </p:nvGrpSpPr>
        <p:grpSpPr bwMode="auto">
          <a:xfrm>
            <a:off x="457200" y="1203461"/>
            <a:ext cx="2971800" cy="1883568"/>
            <a:chOff x="2070" y="1980"/>
            <a:chExt cx="6570" cy="3600"/>
          </a:xfrm>
        </p:grpSpPr>
        <p:sp>
          <p:nvSpPr>
            <p:cNvPr id="8" name="Rectangle 4"/>
            <p:cNvSpPr>
              <a:spLocks noChangeArrowheads="1"/>
            </p:cNvSpPr>
            <p:nvPr/>
          </p:nvSpPr>
          <p:spPr bwMode="auto">
            <a:xfrm>
              <a:off x="3690" y="1980"/>
              <a:ext cx="3240" cy="3060"/>
            </a:xfrm>
            <a:prstGeom prst="rect">
              <a:avLst/>
            </a:prstGeom>
            <a:solidFill>
              <a:srgbClr val="FFFFFF"/>
            </a:solidFill>
            <a:ln w="28575">
              <a:solidFill>
                <a:srgbClr val="000000"/>
              </a:solidFill>
              <a:miter lim="800000"/>
              <a:headEnd/>
              <a:tailEnd/>
            </a:ln>
          </p:spPr>
          <p:txBody>
            <a:bodyPr/>
            <a:lstStyle/>
            <a:p>
              <a:endParaRPr lang="en-US"/>
            </a:p>
          </p:txBody>
        </p:sp>
        <p:sp>
          <p:nvSpPr>
            <p:cNvPr id="9" name="Line 5"/>
            <p:cNvSpPr>
              <a:spLocks noChangeShapeType="1"/>
            </p:cNvSpPr>
            <p:nvPr/>
          </p:nvSpPr>
          <p:spPr bwMode="auto">
            <a:xfrm flipH="1">
              <a:off x="2070" y="5040"/>
              <a:ext cx="162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6"/>
            <p:cNvSpPr>
              <a:spLocks noChangeShapeType="1"/>
            </p:cNvSpPr>
            <p:nvPr/>
          </p:nvSpPr>
          <p:spPr bwMode="auto">
            <a:xfrm>
              <a:off x="6750" y="5040"/>
              <a:ext cx="189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7"/>
            <p:cNvSpPr>
              <a:spLocks noChangeShapeType="1"/>
            </p:cNvSpPr>
            <p:nvPr/>
          </p:nvSpPr>
          <p:spPr bwMode="auto">
            <a:xfrm>
              <a:off x="3690" y="2160"/>
              <a:ext cx="32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flipH="1">
              <a:off x="3060" y="2160"/>
              <a:ext cx="630" cy="288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9"/>
            <p:cNvSpPr>
              <a:spLocks noChangeShapeType="1"/>
            </p:cNvSpPr>
            <p:nvPr/>
          </p:nvSpPr>
          <p:spPr bwMode="auto">
            <a:xfrm>
              <a:off x="3690" y="2160"/>
              <a:ext cx="630" cy="288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10"/>
            <p:cNvSpPr>
              <a:spLocks noChangeShapeType="1"/>
            </p:cNvSpPr>
            <p:nvPr/>
          </p:nvSpPr>
          <p:spPr bwMode="auto">
            <a:xfrm flipH="1">
              <a:off x="6390" y="2160"/>
              <a:ext cx="540" cy="288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1"/>
            <p:cNvSpPr>
              <a:spLocks noChangeShapeType="1"/>
            </p:cNvSpPr>
            <p:nvPr/>
          </p:nvSpPr>
          <p:spPr bwMode="auto">
            <a:xfrm>
              <a:off x="6930" y="2160"/>
              <a:ext cx="540" cy="288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AutoShape 12"/>
            <p:cNvSpPr>
              <a:spLocks noChangeArrowheads="1"/>
            </p:cNvSpPr>
            <p:nvPr/>
          </p:nvSpPr>
          <p:spPr bwMode="auto">
            <a:xfrm>
              <a:off x="4680" y="5400"/>
              <a:ext cx="1260" cy="180"/>
            </a:xfrm>
            <a:prstGeom prst="leftRightArrow">
              <a:avLst>
                <a:gd name="adj1" fmla="val 50000"/>
                <a:gd name="adj2" fmla="val 140000"/>
              </a:avLst>
            </a:prstGeom>
            <a:solidFill>
              <a:srgbClr val="FFFFFF"/>
            </a:solidFill>
            <a:ln w="19050">
              <a:solidFill>
                <a:srgbClr val="000000"/>
              </a:solidFill>
              <a:miter lim="800000"/>
              <a:headEnd/>
              <a:tailEnd/>
            </a:ln>
          </p:spPr>
          <p:txBody>
            <a:bodyPr/>
            <a:lstStyle/>
            <a:p>
              <a:endParaRPr lang="en-US"/>
            </a:p>
          </p:txBody>
        </p:sp>
      </p:grpSp>
      <p:grpSp>
        <p:nvGrpSpPr>
          <p:cNvPr id="17" name="Group 13"/>
          <p:cNvGrpSpPr>
            <a:grpSpLocks/>
          </p:cNvGrpSpPr>
          <p:nvPr/>
        </p:nvGrpSpPr>
        <p:grpSpPr bwMode="auto">
          <a:xfrm>
            <a:off x="4814678" y="1877849"/>
            <a:ext cx="3211513" cy="1789390"/>
            <a:chOff x="2976" y="576"/>
            <a:chExt cx="2256" cy="1348"/>
          </a:xfrm>
        </p:grpSpPr>
        <p:sp>
          <p:nvSpPr>
            <p:cNvPr id="18" name="Rectangle 14"/>
            <p:cNvSpPr>
              <a:spLocks noChangeArrowheads="1"/>
            </p:cNvSpPr>
            <p:nvPr/>
          </p:nvSpPr>
          <p:spPr bwMode="auto">
            <a:xfrm>
              <a:off x="3650" y="641"/>
              <a:ext cx="908" cy="1036"/>
            </a:xfrm>
            <a:prstGeom prst="rect">
              <a:avLst/>
            </a:prstGeom>
            <a:solidFill>
              <a:srgbClr val="FFFFFF"/>
            </a:solidFill>
            <a:ln w="28575">
              <a:solidFill>
                <a:srgbClr val="000000"/>
              </a:solidFill>
              <a:miter lim="800000"/>
              <a:headEnd/>
              <a:tailEnd/>
            </a:ln>
          </p:spPr>
          <p:txBody>
            <a:bodyPr/>
            <a:lstStyle/>
            <a:p>
              <a:endParaRPr lang="en-US"/>
            </a:p>
          </p:txBody>
        </p:sp>
        <p:sp>
          <p:nvSpPr>
            <p:cNvPr id="19" name="Rectangle 15"/>
            <p:cNvSpPr>
              <a:spLocks noChangeArrowheads="1"/>
            </p:cNvSpPr>
            <p:nvPr/>
          </p:nvSpPr>
          <p:spPr bwMode="auto">
            <a:xfrm>
              <a:off x="3650" y="576"/>
              <a:ext cx="908" cy="65"/>
            </a:xfrm>
            <a:prstGeom prst="rect">
              <a:avLst/>
            </a:prstGeom>
            <a:solidFill>
              <a:srgbClr val="FFFFFF"/>
            </a:solidFill>
            <a:ln w="28575">
              <a:solidFill>
                <a:srgbClr val="000000"/>
              </a:solidFill>
              <a:miter lim="800000"/>
              <a:headEnd/>
              <a:tailEnd/>
            </a:ln>
          </p:spPr>
          <p:txBody>
            <a:bodyPr/>
            <a:lstStyle/>
            <a:p>
              <a:endParaRPr lang="en-US"/>
            </a:p>
          </p:txBody>
        </p:sp>
        <p:sp>
          <p:nvSpPr>
            <p:cNvPr id="20" name="Line 16"/>
            <p:cNvSpPr>
              <a:spLocks noChangeShapeType="1"/>
            </p:cNvSpPr>
            <p:nvPr/>
          </p:nvSpPr>
          <p:spPr bwMode="auto">
            <a:xfrm flipH="1">
              <a:off x="3034" y="1677"/>
              <a:ext cx="61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17"/>
            <p:cNvSpPr>
              <a:spLocks noChangeShapeType="1"/>
            </p:cNvSpPr>
            <p:nvPr/>
          </p:nvSpPr>
          <p:spPr bwMode="auto">
            <a:xfrm>
              <a:off x="4532" y="1677"/>
              <a:ext cx="46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Rectangle 18"/>
            <p:cNvSpPr>
              <a:spLocks noChangeArrowheads="1"/>
            </p:cNvSpPr>
            <p:nvPr/>
          </p:nvSpPr>
          <p:spPr bwMode="auto">
            <a:xfrm>
              <a:off x="2976" y="705"/>
              <a:ext cx="907" cy="65"/>
            </a:xfrm>
            <a:prstGeom prst="rect">
              <a:avLst/>
            </a:prstGeom>
            <a:solidFill>
              <a:srgbClr val="FFFFFF"/>
            </a:solidFill>
            <a:ln w="19050">
              <a:solidFill>
                <a:srgbClr val="000000"/>
              </a:solidFill>
              <a:prstDash val="dash"/>
              <a:miter lim="800000"/>
              <a:headEnd/>
              <a:tailEnd/>
            </a:ln>
          </p:spPr>
          <p:txBody>
            <a:bodyPr/>
            <a:lstStyle/>
            <a:p>
              <a:endParaRPr lang="en-US"/>
            </a:p>
          </p:txBody>
        </p:sp>
        <p:sp>
          <p:nvSpPr>
            <p:cNvPr id="23" name="Line 19"/>
            <p:cNvSpPr>
              <a:spLocks noChangeShapeType="1"/>
            </p:cNvSpPr>
            <p:nvPr/>
          </p:nvSpPr>
          <p:spPr bwMode="auto">
            <a:xfrm>
              <a:off x="2976" y="705"/>
              <a:ext cx="467" cy="972"/>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20"/>
            <p:cNvSpPr>
              <a:spLocks noChangeShapeType="1"/>
            </p:cNvSpPr>
            <p:nvPr/>
          </p:nvSpPr>
          <p:spPr bwMode="auto">
            <a:xfrm>
              <a:off x="3858" y="705"/>
              <a:ext cx="544" cy="972"/>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Rectangle 21"/>
            <p:cNvSpPr>
              <a:spLocks noChangeArrowheads="1"/>
            </p:cNvSpPr>
            <p:nvPr/>
          </p:nvSpPr>
          <p:spPr bwMode="auto">
            <a:xfrm>
              <a:off x="4325" y="705"/>
              <a:ext cx="907" cy="65"/>
            </a:xfrm>
            <a:prstGeom prst="rect">
              <a:avLst/>
            </a:prstGeom>
            <a:solidFill>
              <a:srgbClr val="FFFFFF"/>
            </a:solidFill>
            <a:ln w="19050">
              <a:solidFill>
                <a:srgbClr val="000000"/>
              </a:solidFill>
              <a:prstDash val="dash"/>
              <a:miter lim="800000"/>
              <a:headEnd/>
              <a:tailEnd/>
            </a:ln>
          </p:spPr>
          <p:txBody>
            <a:bodyPr/>
            <a:lstStyle/>
            <a:p>
              <a:endParaRPr lang="en-US"/>
            </a:p>
          </p:txBody>
        </p:sp>
        <p:sp>
          <p:nvSpPr>
            <p:cNvPr id="26" name="Line 22"/>
            <p:cNvSpPr>
              <a:spLocks noChangeShapeType="1"/>
            </p:cNvSpPr>
            <p:nvPr/>
          </p:nvSpPr>
          <p:spPr bwMode="auto">
            <a:xfrm flipH="1">
              <a:off x="3883" y="705"/>
              <a:ext cx="467" cy="972"/>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23"/>
            <p:cNvSpPr>
              <a:spLocks noChangeShapeType="1"/>
            </p:cNvSpPr>
            <p:nvPr/>
          </p:nvSpPr>
          <p:spPr bwMode="auto">
            <a:xfrm flipH="1">
              <a:off x="4791" y="770"/>
              <a:ext cx="415" cy="907"/>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AutoShape 24"/>
            <p:cNvSpPr>
              <a:spLocks noChangeArrowheads="1"/>
            </p:cNvSpPr>
            <p:nvPr/>
          </p:nvSpPr>
          <p:spPr bwMode="auto">
            <a:xfrm>
              <a:off x="3936" y="1846"/>
              <a:ext cx="367" cy="78"/>
            </a:xfrm>
            <a:prstGeom prst="leftRightArrow">
              <a:avLst>
                <a:gd name="adj1" fmla="val 50000"/>
                <a:gd name="adj2" fmla="val 94103"/>
              </a:avLst>
            </a:prstGeom>
            <a:solidFill>
              <a:srgbClr val="FFFFFF"/>
            </a:solidFill>
            <a:ln w="19050">
              <a:solidFill>
                <a:srgbClr val="000000"/>
              </a:solidFill>
              <a:miter lim="800000"/>
              <a:headEnd/>
              <a:tailEnd/>
            </a:ln>
          </p:spPr>
          <p:txBody>
            <a:bodyPr/>
            <a:lstStyle/>
            <a:p>
              <a:endParaRPr lang="en-US"/>
            </a:p>
          </p:txBody>
        </p:sp>
      </p:grpSp>
      <p:grpSp>
        <p:nvGrpSpPr>
          <p:cNvPr id="29" name="Group 25"/>
          <p:cNvGrpSpPr>
            <a:grpSpLocks/>
          </p:cNvGrpSpPr>
          <p:nvPr/>
        </p:nvGrpSpPr>
        <p:grpSpPr bwMode="auto">
          <a:xfrm>
            <a:off x="928478" y="4013463"/>
            <a:ext cx="3886200" cy="1731962"/>
            <a:chOff x="3060" y="9360"/>
            <a:chExt cx="5400" cy="2160"/>
          </a:xfrm>
        </p:grpSpPr>
        <p:sp>
          <p:nvSpPr>
            <p:cNvPr id="30" name="Rectangle 26"/>
            <p:cNvSpPr>
              <a:spLocks noChangeArrowheads="1"/>
            </p:cNvSpPr>
            <p:nvPr/>
          </p:nvSpPr>
          <p:spPr bwMode="auto">
            <a:xfrm>
              <a:off x="3982" y="9388"/>
              <a:ext cx="1976" cy="120"/>
            </a:xfrm>
            <a:prstGeom prst="rect">
              <a:avLst/>
            </a:prstGeom>
            <a:solidFill>
              <a:srgbClr val="FFFFFF"/>
            </a:solidFill>
            <a:ln w="28575">
              <a:solidFill>
                <a:srgbClr val="000000"/>
              </a:solidFill>
              <a:miter lim="800000"/>
              <a:headEnd/>
              <a:tailEnd/>
            </a:ln>
          </p:spPr>
          <p:txBody>
            <a:bodyPr/>
            <a:lstStyle/>
            <a:p>
              <a:endParaRPr lang="en-US"/>
            </a:p>
          </p:txBody>
        </p:sp>
        <p:sp>
          <p:nvSpPr>
            <p:cNvPr id="31" name="Rectangle 27"/>
            <p:cNvSpPr>
              <a:spLocks noChangeArrowheads="1"/>
            </p:cNvSpPr>
            <p:nvPr/>
          </p:nvSpPr>
          <p:spPr bwMode="auto">
            <a:xfrm>
              <a:off x="3982" y="9508"/>
              <a:ext cx="1976" cy="1560"/>
            </a:xfrm>
            <a:prstGeom prst="rect">
              <a:avLst/>
            </a:prstGeom>
            <a:solidFill>
              <a:srgbClr val="FFFFFF"/>
            </a:solidFill>
            <a:ln w="28575">
              <a:solidFill>
                <a:srgbClr val="000000"/>
              </a:solidFill>
              <a:miter lim="800000"/>
              <a:headEnd/>
              <a:tailEnd/>
            </a:ln>
          </p:spPr>
          <p:txBody>
            <a:bodyPr/>
            <a:lstStyle/>
            <a:p>
              <a:endParaRPr lang="en-US"/>
            </a:p>
          </p:txBody>
        </p:sp>
        <p:sp>
          <p:nvSpPr>
            <p:cNvPr id="32" name="Line 28"/>
            <p:cNvSpPr>
              <a:spLocks noChangeShapeType="1"/>
            </p:cNvSpPr>
            <p:nvPr/>
          </p:nvSpPr>
          <p:spPr bwMode="auto">
            <a:xfrm flipH="1">
              <a:off x="3060" y="11068"/>
              <a:ext cx="922"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29"/>
            <p:cNvSpPr>
              <a:spLocks noChangeShapeType="1"/>
            </p:cNvSpPr>
            <p:nvPr/>
          </p:nvSpPr>
          <p:spPr bwMode="auto">
            <a:xfrm flipV="1">
              <a:off x="5958" y="11040"/>
              <a:ext cx="2502" cy="2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Rectangle 30"/>
            <p:cNvSpPr>
              <a:spLocks noChangeArrowheads="1"/>
            </p:cNvSpPr>
            <p:nvPr/>
          </p:nvSpPr>
          <p:spPr bwMode="auto">
            <a:xfrm>
              <a:off x="6155" y="9360"/>
              <a:ext cx="1778" cy="120"/>
            </a:xfrm>
            <a:prstGeom prst="rect">
              <a:avLst/>
            </a:prstGeom>
            <a:solidFill>
              <a:srgbClr val="FFFFFF"/>
            </a:solidFill>
            <a:ln w="19050">
              <a:solidFill>
                <a:srgbClr val="000000"/>
              </a:solidFill>
              <a:prstDash val="dash"/>
              <a:miter lim="800000"/>
              <a:headEnd/>
              <a:tailEnd/>
            </a:ln>
          </p:spPr>
          <p:txBody>
            <a:bodyPr/>
            <a:lstStyle/>
            <a:p>
              <a:endParaRPr lang="en-US"/>
            </a:p>
          </p:txBody>
        </p:sp>
        <p:sp>
          <p:nvSpPr>
            <p:cNvPr id="35" name="Line 31"/>
            <p:cNvSpPr>
              <a:spLocks noChangeShapeType="1"/>
            </p:cNvSpPr>
            <p:nvPr/>
          </p:nvSpPr>
          <p:spPr bwMode="auto">
            <a:xfrm>
              <a:off x="6155" y="9480"/>
              <a:ext cx="0" cy="156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32"/>
            <p:cNvSpPr>
              <a:spLocks noChangeShapeType="1"/>
            </p:cNvSpPr>
            <p:nvPr/>
          </p:nvSpPr>
          <p:spPr bwMode="auto">
            <a:xfrm>
              <a:off x="7933" y="9480"/>
              <a:ext cx="0" cy="156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AutoShape 33"/>
            <p:cNvSpPr>
              <a:spLocks noChangeArrowheads="1"/>
            </p:cNvSpPr>
            <p:nvPr/>
          </p:nvSpPr>
          <p:spPr bwMode="auto">
            <a:xfrm>
              <a:off x="5431" y="11400"/>
              <a:ext cx="1185" cy="120"/>
            </a:xfrm>
            <a:prstGeom prst="leftRightArrow">
              <a:avLst>
                <a:gd name="adj1" fmla="val 50000"/>
                <a:gd name="adj2" fmla="val 197500"/>
              </a:avLst>
            </a:prstGeom>
            <a:solidFill>
              <a:srgbClr val="FFFFFF"/>
            </a:solidFill>
            <a:ln w="19050">
              <a:solidFill>
                <a:srgbClr val="000000"/>
              </a:solidFill>
              <a:miter lim="800000"/>
              <a:headEnd/>
              <a:tailEnd/>
            </a:ln>
          </p:spPr>
          <p:txBody>
            <a:bodyPr/>
            <a:lstStyle/>
            <a:p>
              <a:endParaRPr lang="en-US"/>
            </a:p>
          </p:txBody>
        </p:sp>
      </p:grpSp>
      <p:sp>
        <p:nvSpPr>
          <p:cNvPr id="38" name="Text Box 34"/>
          <p:cNvSpPr txBox="1">
            <a:spLocks noChangeArrowheads="1"/>
          </p:cNvSpPr>
          <p:nvPr/>
        </p:nvSpPr>
        <p:spPr bwMode="auto">
          <a:xfrm>
            <a:off x="1189972" y="3328685"/>
            <a:ext cx="1768475" cy="338554"/>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b="1" dirty="0">
                <a:solidFill>
                  <a:srgbClr val="FF0000"/>
                </a:solidFill>
                <a:latin typeface="Century Gothic" pitchFamily="34" charset="0"/>
              </a:rPr>
              <a:t>QUASI-STATIC</a:t>
            </a:r>
          </a:p>
        </p:txBody>
      </p:sp>
      <p:sp>
        <p:nvSpPr>
          <p:cNvPr id="40" name="Text Box 35"/>
          <p:cNvSpPr txBox="1">
            <a:spLocks noChangeArrowheads="1"/>
          </p:cNvSpPr>
          <p:nvPr/>
        </p:nvSpPr>
        <p:spPr bwMode="auto">
          <a:xfrm>
            <a:off x="5806179" y="3892296"/>
            <a:ext cx="1447800" cy="338554"/>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b="1" dirty="0">
                <a:solidFill>
                  <a:srgbClr val="FF0000"/>
                </a:solidFill>
                <a:latin typeface="Century Gothic" pitchFamily="34" charset="0"/>
              </a:rPr>
              <a:t>RESONANT</a:t>
            </a:r>
          </a:p>
        </p:txBody>
      </p:sp>
      <p:sp>
        <p:nvSpPr>
          <p:cNvPr id="41" name="Text Box 36"/>
          <p:cNvSpPr txBox="1">
            <a:spLocks noChangeArrowheads="1"/>
          </p:cNvSpPr>
          <p:nvPr/>
        </p:nvSpPr>
        <p:spPr bwMode="auto">
          <a:xfrm>
            <a:off x="2361850" y="5783680"/>
            <a:ext cx="1211982" cy="338554"/>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b="1" dirty="0">
                <a:solidFill>
                  <a:srgbClr val="FF0000"/>
                </a:solidFill>
                <a:latin typeface="Century Gothic" pitchFamily="34" charset="0"/>
              </a:rPr>
              <a:t>INERTIAL</a:t>
            </a:r>
          </a:p>
        </p:txBody>
      </p:sp>
    </p:spTree>
    <p:extLst>
      <p:ext uri="{BB962C8B-B14F-4D97-AF65-F5344CB8AC3E}">
        <p14:creationId xmlns:p14="http://schemas.microsoft.com/office/powerpoint/2010/main" val="56719094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p:cNvGrpSpPr>
            <a:grpSpLocks/>
          </p:cNvGrpSpPr>
          <p:nvPr/>
        </p:nvGrpSpPr>
        <p:grpSpPr bwMode="auto">
          <a:xfrm>
            <a:off x="1715347" y="1052442"/>
            <a:ext cx="5105400" cy="4922837"/>
            <a:chOff x="1890" y="3960"/>
            <a:chExt cx="8100" cy="9540"/>
          </a:xfrm>
        </p:grpSpPr>
        <p:grpSp>
          <p:nvGrpSpPr>
            <p:cNvPr id="8" name="Group 3"/>
            <p:cNvGrpSpPr>
              <a:grpSpLocks/>
            </p:cNvGrpSpPr>
            <p:nvPr/>
          </p:nvGrpSpPr>
          <p:grpSpPr bwMode="auto">
            <a:xfrm>
              <a:off x="1890" y="3960"/>
              <a:ext cx="8100" cy="8460"/>
              <a:chOff x="1890" y="3960"/>
              <a:chExt cx="8100" cy="8460"/>
            </a:xfrm>
          </p:grpSpPr>
          <p:grpSp>
            <p:nvGrpSpPr>
              <p:cNvPr id="10" name="Group 4"/>
              <p:cNvGrpSpPr>
                <a:grpSpLocks/>
              </p:cNvGrpSpPr>
              <p:nvPr/>
            </p:nvGrpSpPr>
            <p:grpSpPr bwMode="auto">
              <a:xfrm>
                <a:off x="1890" y="3960"/>
                <a:ext cx="7920" cy="7200"/>
                <a:chOff x="1890" y="3960"/>
                <a:chExt cx="7920" cy="7200"/>
              </a:xfrm>
            </p:grpSpPr>
            <p:grpSp>
              <p:nvGrpSpPr>
                <p:cNvPr id="13" name="Group 5"/>
                <p:cNvGrpSpPr>
                  <a:grpSpLocks/>
                </p:cNvGrpSpPr>
                <p:nvPr/>
              </p:nvGrpSpPr>
              <p:grpSpPr bwMode="auto">
                <a:xfrm>
                  <a:off x="2070" y="3960"/>
                  <a:ext cx="7740" cy="2340"/>
                  <a:chOff x="2160" y="4140"/>
                  <a:chExt cx="7740" cy="2340"/>
                </a:xfrm>
              </p:grpSpPr>
              <p:grpSp>
                <p:nvGrpSpPr>
                  <p:cNvPr id="43" name="Group 6"/>
                  <p:cNvGrpSpPr>
                    <a:grpSpLocks/>
                  </p:cNvGrpSpPr>
                  <p:nvPr/>
                </p:nvGrpSpPr>
                <p:grpSpPr bwMode="auto">
                  <a:xfrm>
                    <a:off x="6480" y="4140"/>
                    <a:ext cx="3420" cy="2160"/>
                    <a:chOff x="2160" y="4140"/>
                    <a:chExt cx="3420" cy="2160"/>
                  </a:xfrm>
                </p:grpSpPr>
                <p:sp>
                  <p:nvSpPr>
                    <p:cNvPr id="51" name="Rectangle 7"/>
                    <p:cNvSpPr>
                      <a:spLocks noChangeArrowheads="1"/>
                    </p:cNvSpPr>
                    <p:nvPr/>
                  </p:nvSpPr>
                  <p:spPr bwMode="auto">
                    <a:xfrm>
                      <a:off x="2160" y="4680"/>
                      <a:ext cx="2520" cy="1620"/>
                    </a:xfrm>
                    <a:prstGeom prst="rect">
                      <a:avLst/>
                    </a:prstGeom>
                    <a:solidFill>
                      <a:srgbClr val="FFFFFF"/>
                    </a:solidFill>
                    <a:ln w="9525">
                      <a:solidFill>
                        <a:srgbClr val="000000"/>
                      </a:solidFill>
                      <a:miter lim="800000"/>
                      <a:headEnd/>
                      <a:tailEnd/>
                    </a:ln>
                  </p:spPr>
                  <p:txBody>
                    <a:bodyPr/>
                    <a:lstStyle/>
                    <a:p>
                      <a:endParaRPr lang="en-US"/>
                    </a:p>
                  </p:txBody>
                </p:sp>
                <p:sp>
                  <p:nvSpPr>
                    <p:cNvPr id="52" name="Line 8"/>
                    <p:cNvSpPr>
                      <a:spLocks noChangeShapeType="1"/>
                    </p:cNvSpPr>
                    <p:nvPr/>
                  </p:nvSpPr>
                  <p:spPr bwMode="auto">
                    <a:xfrm flipV="1">
                      <a:off x="2160" y="414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9"/>
                    <p:cNvSpPr>
                      <a:spLocks noChangeShapeType="1"/>
                    </p:cNvSpPr>
                    <p:nvPr/>
                  </p:nvSpPr>
                  <p:spPr bwMode="auto">
                    <a:xfrm>
                      <a:off x="3060" y="4140"/>
                      <a:ext cx="25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10"/>
                    <p:cNvSpPr>
                      <a:spLocks noChangeShapeType="1"/>
                    </p:cNvSpPr>
                    <p:nvPr/>
                  </p:nvSpPr>
                  <p:spPr bwMode="auto">
                    <a:xfrm>
                      <a:off x="5580" y="4140"/>
                      <a:ext cx="0" cy="16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11"/>
                    <p:cNvSpPr>
                      <a:spLocks noChangeShapeType="1"/>
                    </p:cNvSpPr>
                    <p:nvPr/>
                  </p:nvSpPr>
                  <p:spPr bwMode="auto">
                    <a:xfrm flipV="1">
                      <a:off x="4680" y="414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12"/>
                    <p:cNvSpPr>
                      <a:spLocks noChangeShapeType="1"/>
                    </p:cNvSpPr>
                    <p:nvPr/>
                  </p:nvSpPr>
                  <p:spPr bwMode="auto">
                    <a:xfrm flipV="1">
                      <a:off x="4680" y="576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Rectangle 13"/>
                    <p:cNvSpPr>
                      <a:spLocks noChangeArrowheads="1"/>
                    </p:cNvSpPr>
                    <p:nvPr/>
                  </p:nvSpPr>
                  <p:spPr bwMode="auto">
                    <a:xfrm>
                      <a:off x="2700" y="5220"/>
                      <a:ext cx="450" cy="1080"/>
                    </a:xfrm>
                    <a:prstGeom prst="rect">
                      <a:avLst/>
                    </a:prstGeom>
                    <a:solidFill>
                      <a:srgbClr val="FFFFFF"/>
                    </a:solidFill>
                    <a:ln w="9525">
                      <a:solidFill>
                        <a:srgbClr val="000000"/>
                      </a:solidFill>
                      <a:miter lim="800000"/>
                      <a:headEnd/>
                      <a:tailEnd/>
                    </a:ln>
                  </p:spPr>
                  <p:txBody>
                    <a:bodyPr/>
                    <a:lstStyle/>
                    <a:p>
                      <a:endParaRPr lang="en-US"/>
                    </a:p>
                  </p:txBody>
                </p:sp>
                <p:sp>
                  <p:nvSpPr>
                    <p:cNvPr id="58" name="Rectangle 14"/>
                    <p:cNvSpPr>
                      <a:spLocks noChangeArrowheads="1"/>
                    </p:cNvSpPr>
                    <p:nvPr/>
                  </p:nvSpPr>
                  <p:spPr bwMode="auto">
                    <a:xfrm>
                      <a:off x="3780" y="5220"/>
                      <a:ext cx="450" cy="540"/>
                    </a:xfrm>
                    <a:prstGeom prst="rect">
                      <a:avLst/>
                    </a:prstGeom>
                    <a:solidFill>
                      <a:srgbClr val="FFFFFF"/>
                    </a:solidFill>
                    <a:ln w="9525">
                      <a:solidFill>
                        <a:srgbClr val="000000"/>
                      </a:solidFill>
                      <a:miter lim="800000"/>
                      <a:headEnd/>
                      <a:tailEnd/>
                    </a:ln>
                  </p:spPr>
                  <p:txBody>
                    <a:bodyPr/>
                    <a:lstStyle/>
                    <a:p>
                      <a:endParaRPr lang="en-US"/>
                    </a:p>
                  </p:txBody>
                </p:sp>
                <p:sp>
                  <p:nvSpPr>
                    <p:cNvPr id="59" name="Line 15"/>
                    <p:cNvSpPr>
                      <a:spLocks noChangeShapeType="1"/>
                    </p:cNvSpPr>
                    <p:nvPr/>
                  </p:nvSpPr>
                  <p:spPr bwMode="auto">
                    <a:xfrm>
                      <a:off x="3060" y="4140"/>
                      <a:ext cx="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Rectangle 16"/>
                    <p:cNvSpPr>
                      <a:spLocks noChangeArrowheads="1"/>
                    </p:cNvSpPr>
                    <p:nvPr/>
                  </p:nvSpPr>
                  <p:spPr bwMode="auto">
                    <a:xfrm>
                      <a:off x="3420" y="4500"/>
                      <a:ext cx="360" cy="180"/>
                    </a:xfrm>
                    <a:prstGeom prst="rect">
                      <a:avLst/>
                    </a:prstGeom>
                    <a:solidFill>
                      <a:srgbClr val="FFFFFF"/>
                    </a:solidFill>
                    <a:ln w="9525">
                      <a:solidFill>
                        <a:srgbClr val="000000"/>
                      </a:solidFill>
                      <a:miter lim="800000"/>
                      <a:headEnd/>
                      <a:tailEnd/>
                    </a:ln>
                  </p:spPr>
                  <p:txBody>
                    <a:bodyPr/>
                    <a:lstStyle/>
                    <a:p>
                      <a:endParaRPr lang="en-US"/>
                    </a:p>
                  </p:txBody>
                </p:sp>
                <p:sp>
                  <p:nvSpPr>
                    <p:cNvPr id="61" name="Rectangle 17"/>
                    <p:cNvSpPr>
                      <a:spLocks noChangeArrowheads="1"/>
                    </p:cNvSpPr>
                    <p:nvPr/>
                  </p:nvSpPr>
                  <p:spPr bwMode="auto">
                    <a:xfrm>
                      <a:off x="4320" y="4500"/>
                      <a:ext cx="360" cy="180"/>
                    </a:xfrm>
                    <a:prstGeom prst="rect">
                      <a:avLst/>
                    </a:prstGeom>
                    <a:solidFill>
                      <a:srgbClr val="FFFFFF"/>
                    </a:solidFill>
                    <a:ln w="9525">
                      <a:solidFill>
                        <a:srgbClr val="000000"/>
                      </a:solidFill>
                      <a:miter lim="800000"/>
                      <a:headEnd/>
                      <a:tailEnd/>
                    </a:ln>
                  </p:spPr>
                  <p:txBody>
                    <a:bodyPr/>
                    <a:lstStyle/>
                    <a:p>
                      <a:endParaRPr lang="en-US"/>
                    </a:p>
                  </p:txBody>
                </p:sp>
              </p:grpSp>
              <p:sp>
                <p:nvSpPr>
                  <p:cNvPr id="44" name="Rectangle 18"/>
                  <p:cNvSpPr>
                    <a:spLocks noChangeArrowheads="1"/>
                  </p:cNvSpPr>
                  <p:nvPr/>
                </p:nvSpPr>
                <p:spPr bwMode="auto">
                  <a:xfrm>
                    <a:off x="2160" y="4860"/>
                    <a:ext cx="2520" cy="1620"/>
                  </a:xfrm>
                  <a:prstGeom prst="rect">
                    <a:avLst/>
                  </a:prstGeom>
                  <a:solidFill>
                    <a:srgbClr val="FFFFFF"/>
                  </a:solidFill>
                  <a:ln w="9525">
                    <a:solidFill>
                      <a:srgbClr val="000000"/>
                    </a:solidFill>
                    <a:miter lim="800000"/>
                    <a:headEnd/>
                    <a:tailEnd/>
                  </a:ln>
                </p:spPr>
                <p:txBody>
                  <a:bodyPr/>
                  <a:lstStyle/>
                  <a:p>
                    <a:endParaRPr lang="en-US"/>
                  </a:p>
                </p:txBody>
              </p:sp>
              <p:sp>
                <p:nvSpPr>
                  <p:cNvPr id="45" name="Line 19"/>
                  <p:cNvSpPr>
                    <a:spLocks noChangeShapeType="1"/>
                  </p:cNvSpPr>
                  <p:nvPr/>
                </p:nvSpPr>
                <p:spPr bwMode="auto">
                  <a:xfrm flipV="1">
                    <a:off x="2160" y="432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20"/>
                  <p:cNvSpPr>
                    <a:spLocks noChangeShapeType="1"/>
                  </p:cNvSpPr>
                  <p:nvPr/>
                </p:nvSpPr>
                <p:spPr bwMode="auto">
                  <a:xfrm>
                    <a:off x="3060" y="4320"/>
                    <a:ext cx="25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21"/>
                  <p:cNvSpPr>
                    <a:spLocks noChangeShapeType="1"/>
                  </p:cNvSpPr>
                  <p:nvPr/>
                </p:nvSpPr>
                <p:spPr bwMode="auto">
                  <a:xfrm>
                    <a:off x="5580" y="4320"/>
                    <a:ext cx="0" cy="16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22"/>
                  <p:cNvSpPr>
                    <a:spLocks noChangeShapeType="1"/>
                  </p:cNvSpPr>
                  <p:nvPr/>
                </p:nvSpPr>
                <p:spPr bwMode="auto">
                  <a:xfrm flipV="1">
                    <a:off x="4680" y="432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23"/>
                  <p:cNvSpPr>
                    <a:spLocks noChangeShapeType="1"/>
                  </p:cNvSpPr>
                  <p:nvPr/>
                </p:nvSpPr>
                <p:spPr bwMode="auto">
                  <a:xfrm flipV="1">
                    <a:off x="4680" y="594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24"/>
                  <p:cNvSpPr>
                    <a:spLocks noChangeShapeType="1"/>
                  </p:cNvSpPr>
                  <p:nvPr/>
                </p:nvSpPr>
                <p:spPr bwMode="auto">
                  <a:xfrm>
                    <a:off x="3060" y="4320"/>
                    <a:ext cx="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4" name="Group 25"/>
                <p:cNvGrpSpPr>
                  <a:grpSpLocks/>
                </p:cNvGrpSpPr>
                <p:nvPr/>
              </p:nvGrpSpPr>
              <p:grpSpPr bwMode="auto">
                <a:xfrm>
                  <a:off x="1980" y="8640"/>
                  <a:ext cx="7830" cy="2520"/>
                  <a:chOff x="2070" y="8100"/>
                  <a:chExt cx="7830" cy="2520"/>
                </a:xfrm>
              </p:grpSpPr>
              <p:grpSp>
                <p:nvGrpSpPr>
                  <p:cNvPr id="17" name="Group 26"/>
                  <p:cNvGrpSpPr>
                    <a:grpSpLocks/>
                  </p:cNvGrpSpPr>
                  <p:nvPr/>
                </p:nvGrpSpPr>
                <p:grpSpPr bwMode="auto">
                  <a:xfrm>
                    <a:off x="6480" y="8100"/>
                    <a:ext cx="3420" cy="2340"/>
                    <a:chOff x="5940" y="3960"/>
                    <a:chExt cx="3420" cy="2340"/>
                  </a:xfrm>
                </p:grpSpPr>
                <p:grpSp>
                  <p:nvGrpSpPr>
                    <p:cNvPr id="29" name="Group 27"/>
                    <p:cNvGrpSpPr>
                      <a:grpSpLocks/>
                    </p:cNvGrpSpPr>
                    <p:nvPr/>
                  </p:nvGrpSpPr>
                  <p:grpSpPr bwMode="auto">
                    <a:xfrm>
                      <a:off x="5940" y="3960"/>
                      <a:ext cx="3420" cy="2340"/>
                      <a:chOff x="5940" y="3960"/>
                      <a:chExt cx="3420" cy="2340"/>
                    </a:xfrm>
                  </p:grpSpPr>
                  <p:sp>
                    <p:nvSpPr>
                      <p:cNvPr id="31" name="Rectangle 28"/>
                      <p:cNvSpPr>
                        <a:spLocks noChangeArrowheads="1"/>
                      </p:cNvSpPr>
                      <p:nvPr/>
                    </p:nvSpPr>
                    <p:spPr bwMode="auto">
                      <a:xfrm>
                        <a:off x="5940" y="4680"/>
                        <a:ext cx="2520" cy="1620"/>
                      </a:xfrm>
                      <a:prstGeom prst="rect">
                        <a:avLst/>
                      </a:prstGeom>
                      <a:solidFill>
                        <a:srgbClr val="FFFFFF"/>
                      </a:solidFill>
                      <a:ln w="9525">
                        <a:solidFill>
                          <a:srgbClr val="000000"/>
                        </a:solidFill>
                        <a:miter lim="800000"/>
                        <a:headEnd/>
                        <a:tailEnd/>
                      </a:ln>
                    </p:spPr>
                    <p:txBody>
                      <a:bodyPr/>
                      <a:lstStyle/>
                      <a:p>
                        <a:endParaRPr lang="en-US"/>
                      </a:p>
                    </p:txBody>
                  </p:sp>
                  <p:sp>
                    <p:nvSpPr>
                      <p:cNvPr id="32" name="Line 29"/>
                      <p:cNvSpPr>
                        <a:spLocks noChangeShapeType="1"/>
                      </p:cNvSpPr>
                      <p:nvPr/>
                    </p:nvSpPr>
                    <p:spPr bwMode="auto">
                      <a:xfrm>
                        <a:off x="9360" y="4140"/>
                        <a:ext cx="0" cy="16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30"/>
                      <p:cNvSpPr>
                        <a:spLocks noChangeShapeType="1"/>
                      </p:cNvSpPr>
                      <p:nvPr/>
                    </p:nvSpPr>
                    <p:spPr bwMode="auto">
                      <a:xfrm flipV="1">
                        <a:off x="8460" y="576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Rectangle 31"/>
                      <p:cNvSpPr>
                        <a:spLocks noChangeArrowheads="1"/>
                      </p:cNvSpPr>
                      <p:nvPr/>
                    </p:nvSpPr>
                    <p:spPr bwMode="auto">
                      <a:xfrm>
                        <a:off x="6480" y="5220"/>
                        <a:ext cx="450" cy="1080"/>
                      </a:xfrm>
                      <a:prstGeom prst="rect">
                        <a:avLst/>
                      </a:prstGeom>
                      <a:solidFill>
                        <a:srgbClr val="FFFFFF"/>
                      </a:solidFill>
                      <a:ln w="9525">
                        <a:solidFill>
                          <a:srgbClr val="000000"/>
                        </a:solidFill>
                        <a:miter lim="800000"/>
                        <a:headEnd/>
                        <a:tailEnd/>
                      </a:ln>
                    </p:spPr>
                    <p:txBody>
                      <a:bodyPr/>
                      <a:lstStyle/>
                      <a:p>
                        <a:endParaRPr lang="en-US"/>
                      </a:p>
                    </p:txBody>
                  </p:sp>
                  <p:sp>
                    <p:nvSpPr>
                      <p:cNvPr id="35" name="Rectangle 32"/>
                      <p:cNvSpPr>
                        <a:spLocks noChangeArrowheads="1"/>
                      </p:cNvSpPr>
                      <p:nvPr/>
                    </p:nvSpPr>
                    <p:spPr bwMode="auto">
                      <a:xfrm>
                        <a:off x="7560" y="5220"/>
                        <a:ext cx="450" cy="540"/>
                      </a:xfrm>
                      <a:prstGeom prst="rect">
                        <a:avLst/>
                      </a:prstGeom>
                      <a:solidFill>
                        <a:srgbClr val="FFFFFF"/>
                      </a:solidFill>
                      <a:ln w="9525">
                        <a:solidFill>
                          <a:srgbClr val="000000"/>
                        </a:solidFill>
                        <a:miter lim="800000"/>
                        <a:headEnd/>
                        <a:tailEnd/>
                      </a:ln>
                    </p:spPr>
                    <p:txBody>
                      <a:bodyPr/>
                      <a:lstStyle/>
                      <a:p>
                        <a:endParaRPr lang="en-US"/>
                      </a:p>
                    </p:txBody>
                  </p:sp>
                  <p:sp>
                    <p:nvSpPr>
                      <p:cNvPr id="36" name="Line 33"/>
                      <p:cNvSpPr>
                        <a:spLocks noChangeShapeType="1"/>
                      </p:cNvSpPr>
                      <p:nvPr/>
                    </p:nvSpPr>
                    <p:spPr bwMode="auto">
                      <a:xfrm>
                        <a:off x="5940" y="4500"/>
                        <a:ext cx="25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34"/>
                      <p:cNvSpPr>
                        <a:spLocks noChangeShapeType="1"/>
                      </p:cNvSpPr>
                      <p:nvPr/>
                    </p:nvSpPr>
                    <p:spPr bwMode="auto">
                      <a:xfrm>
                        <a:off x="6930" y="3960"/>
                        <a:ext cx="243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35"/>
                      <p:cNvSpPr>
                        <a:spLocks noChangeShapeType="1"/>
                      </p:cNvSpPr>
                      <p:nvPr/>
                    </p:nvSpPr>
                    <p:spPr bwMode="auto">
                      <a:xfrm flipV="1">
                        <a:off x="8460" y="396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36"/>
                      <p:cNvSpPr>
                        <a:spLocks noChangeShapeType="1"/>
                      </p:cNvSpPr>
                      <p:nvPr/>
                    </p:nvSpPr>
                    <p:spPr bwMode="auto">
                      <a:xfrm flipV="1">
                        <a:off x="8460" y="414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37"/>
                      <p:cNvSpPr>
                        <a:spLocks noChangeShapeType="1"/>
                      </p:cNvSpPr>
                      <p:nvPr/>
                    </p:nvSpPr>
                    <p:spPr bwMode="auto">
                      <a:xfrm flipV="1">
                        <a:off x="5940" y="3960"/>
                        <a:ext cx="99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38"/>
                      <p:cNvSpPr>
                        <a:spLocks noChangeShapeType="1"/>
                      </p:cNvSpPr>
                      <p:nvPr/>
                    </p:nvSpPr>
                    <p:spPr bwMode="auto">
                      <a:xfrm>
                        <a:off x="5940" y="450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39"/>
                      <p:cNvSpPr>
                        <a:spLocks noChangeShapeType="1"/>
                      </p:cNvSpPr>
                      <p:nvPr/>
                    </p:nvSpPr>
                    <p:spPr bwMode="auto">
                      <a:xfrm>
                        <a:off x="8460" y="450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0" name="Line 40"/>
                    <p:cNvSpPr>
                      <a:spLocks noChangeShapeType="1"/>
                    </p:cNvSpPr>
                    <p:nvPr/>
                  </p:nvSpPr>
                  <p:spPr bwMode="auto">
                    <a:xfrm>
                      <a:off x="9360" y="396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8" name="Rectangle 41"/>
                  <p:cNvSpPr>
                    <a:spLocks noChangeArrowheads="1"/>
                  </p:cNvSpPr>
                  <p:nvPr/>
                </p:nvSpPr>
                <p:spPr bwMode="auto">
                  <a:xfrm>
                    <a:off x="2070" y="9000"/>
                    <a:ext cx="2520" cy="1620"/>
                  </a:xfrm>
                  <a:prstGeom prst="rect">
                    <a:avLst/>
                  </a:prstGeom>
                  <a:solidFill>
                    <a:srgbClr val="FFFFFF"/>
                  </a:solidFill>
                  <a:ln w="9525">
                    <a:solidFill>
                      <a:srgbClr val="000000"/>
                    </a:solidFill>
                    <a:miter lim="800000"/>
                    <a:headEnd/>
                    <a:tailEnd/>
                  </a:ln>
                </p:spPr>
                <p:txBody>
                  <a:bodyPr/>
                  <a:lstStyle/>
                  <a:p>
                    <a:endParaRPr lang="en-US"/>
                  </a:p>
                </p:txBody>
              </p:sp>
              <p:sp>
                <p:nvSpPr>
                  <p:cNvPr id="19" name="Line 42"/>
                  <p:cNvSpPr>
                    <a:spLocks noChangeShapeType="1"/>
                  </p:cNvSpPr>
                  <p:nvPr/>
                </p:nvSpPr>
                <p:spPr bwMode="auto">
                  <a:xfrm>
                    <a:off x="5490" y="8460"/>
                    <a:ext cx="0" cy="16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43"/>
                  <p:cNvSpPr>
                    <a:spLocks noChangeShapeType="1"/>
                  </p:cNvSpPr>
                  <p:nvPr/>
                </p:nvSpPr>
                <p:spPr bwMode="auto">
                  <a:xfrm flipV="1">
                    <a:off x="4590" y="1008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44"/>
                  <p:cNvSpPr>
                    <a:spLocks noChangeShapeType="1"/>
                  </p:cNvSpPr>
                  <p:nvPr/>
                </p:nvSpPr>
                <p:spPr bwMode="auto">
                  <a:xfrm>
                    <a:off x="2070" y="8820"/>
                    <a:ext cx="25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45"/>
                  <p:cNvSpPr>
                    <a:spLocks noChangeShapeType="1"/>
                  </p:cNvSpPr>
                  <p:nvPr/>
                </p:nvSpPr>
                <p:spPr bwMode="auto">
                  <a:xfrm>
                    <a:off x="3060" y="8280"/>
                    <a:ext cx="243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46"/>
                  <p:cNvSpPr>
                    <a:spLocks noChangeShapeType="1"/>
                  </p:cNvSpPr>
                  <p:nvPr/>
                </p:nvSpPr>
                <p:spPr bwMode="auto">
                  <a:xfrm flipV="1">
                    <a:off x="4590" y="828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47"/>
                  <p:cNvSpPr>
                    <a:spLocks noChangeShapeType="1"/>
                  </p:cNvSpPr>
                  <p:nvPr/>
                </p:nvSpPr>
                <p:spPr bwMode="auto">
                  <a:xfrm flipV="1">
                    <a:off x="4590" y="8460"/>
                    <a:ext cx="90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48"/>
                  <p:cNvSpPr>
                    <a:spLocks noChangeShapeType="1"/>
                  </p:cNvSpPr>
                  <p:nvPr/>
                </p:nvSpPr>
                <p:spPr bwMode="auto">
                  <a:xfrm flipV="1">
                    <a:off x="2070" y="8280"/>
                    <a:ext cx="99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49"/>
                  <p:cNvSpPr>
                    <a:spLocks noChangeShapeType="1"/>
                  </p:cNvSpPr>
                  <p:nvPr/>
                </p:nvSpPr>
                <p:spPr bwMode="auto">
                  <a:xfrm>
                    <a:off x="2070" y="882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50"/>
                  <p:cNvSpPr>
                    <a:spLocks noChangeShapeType="1"/>
                  </p:cNvSpPr>
                  <p:nvPr/>
                </p:nvSpPr>
                <p:spPr bwMode="auto">
                  <a:xfrm>
                    <a:off x="4590" y="882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51"/>
                  <p:cNvSpPr>
                    <a:spLocks noChangeShapeType="1"/>
                  </p:cNvSpPr>
                  <p:nvPr/>
                </p:nvSpPr>
                <p:spPr bwMode="auto">
                  <a:xfrm>
                    <a:off x="5490" y="828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5" name="Text Box 52"/>
                <p:cNvSpPr txBox="1">
                  <a:spLocks noChangeArrowheads="1"/>
                </p:cNvSpPr>
                <p:nvPr/>
              </p:nvSpPr>
              <p:spPr bwMode="auto">
                <a:xfrm>
                  <a:off x="1890" y="6480"/>
                  <a:ext cx="36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Font typeface="Century Gothic" pitchFamily="34" charset="0"/>
                    <a:buChar char="("/>
                  </a:pPr>
                  <a:r>
                    <a:rPr lang="en-US" sz="1200" b="1">
                      <a:latin typeface="Century Gothic" pitchFamily="34" charset="0"/>
                    </a:rPr>
                    <a:t>building without roof,</a:t>
                  </a:r>
                </a:p>
                <a:p>
                  <a:r>
                    <a:rPr lang="en-US" sz="1200" b="1">
                      <a:latin typeface="Century Gothic" pitchFamily="34" charset="0"/>
                    </a:rPr>
                    <a:t>      without opening (B*)</a:t>
                  </a:r>
                </a:p>
              </p:txBody>
            </p:sp>
            <p:sp>
              <p:nvSpPr>
                <p:cNvPr id="16" name="Text Box 53"/>
                <p:cNvSpPr txBox="1">
                  <a:spLocks noChangeArrowheads="1"/>
                </p:cNvSpPr>
                <p:nvPr/>
              </p:nvSpPr>
              <p:spPr bwMode="auto">
                <a:xfrm>
                  <a:off x="6210" y="6480"/>
                  <a:ext cx="36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(b) building without roof,</a:t>
                  </a:r>
                </a:p>
                <a:p>
                  <a:r>
                    <a:rPr lang="en-US" sz="1200" b="1">
                      <a:latin typeface="Century Gothic" pitchFamily="34" charset="0"/>
                    </a:rPr>
                    <a:t>      with opening (B*O)</a:t>
                  </a:r>
                </a:p>
              </p:txBody>
            </p:sp>
          </p:grpSp>
          <p:sp>
            <p:nvSpPr>
              <p:cNvPr id="11" name="Text Box 54"/>
              <p:cNvSpPr txBox="1">
                <a:spLocks noChangeArrowheads="1"/>
              </p:cNvSpPr>
              <p:nvPr/>
            </p:nvSpPr>
            <p:spPr bwMode="auto">
              <a:xfrm>
                <a:off x="1890" y="11520"/>
                <a:ext cx="36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(c) building with roof,</a:t>
                </a:r>
              </a:p>
              <a:p>
                <a:r>
                  <a:rPr lang="en-US" sz="1200" b="1">
                    <a:latin typeface="Century Gothic" pitchFamily="34" charset="0"/>
                  </a:rPr>
                  <a:t>      without opening (B*R)</a:t>
                </a:r>
              </a:p>
            </p:txBody>
          </p:sp>
          <p:sp>
            <p:nvSpPr>
              <p:cNvPr id="12" name="Text Box 55"/>
              <p:cNvSpPr txBox="1">
                <a:spLocks noChangeArrowheads="1"/>
              </p:cNvSpPr>
              <p:nvPr/>
            </p:nvSpPr>
            <p:spPr bwMode="auto">
              <a:xfrm>
                <a:off x="6390" y="11520"/>
                <a:ext cx="36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(d) building with roof,</a:t>
                </a:r>
              </a:p>
              <a:p>
                <a:r>
                  <a:rPr lang="en-US" sz="1200" b="1">
                    <a:latin typeface="Century Gothic" pitchFamily="34" charset="0"/>
                  </a:rPr>
                  <a:t>      with opening (B*OR)</a:t>
                </a:r>
              </a:p>
            </p:txBody>
          </p:sp>
        </p:grpSp>
        <p:sp>
          <p:nvSpPr>
            <p:cNvPr id="9" name="Text Box 56"/>
            <p:cNvSpPr txBox="1">
              <a:spLocks noChangeArrowheads="1"/>
            </p:cNvSpPr>
            <p:nvPr/>
          </p:nvSpPr>
          <p:spPr bwMode="auto">
            <a:xfrm>
              <a:off x="2340" y="12780"/>
              <a:ext cx="738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Fig. – 4.5: Building configuration chosen for parametric study</a:t>
              </a:r>
            </a:p>
          </p:txBody>
        </p:sp>
      </p:grpSp>
    </p:spTree>
    <p:extLst>
      <p:ext uri="{BB962C8B-B14F-4D97-AF65-F5344CB8AC3E}">
        <p14:creationId xmlns:p14="http://schemas.microsoft.com/office/powerpoint/2010/main" val="281947157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
          <p:cNvGrpSpPr>
            <a:grpSpLocks/>
          </p:cNvGrpSpPr>
          <p:nvPr/>
        </p:nvGrpSpPr>
        <p:grpSpPr bwMode="auto">
          <a:xfrm>
            <a:off x="533401" y="1412745"/>
            <a:ext cx="6095999" cy="4642161"/>
            <a:chOff x="0" y="0"/>
            <a:chExt cx="20000" cy="19998"/>
          </a:xfrm>
        </p:grpSpPr>
        <p:grpSp>
          <p:nvGrpSpPr>
            <p:cNvPr id="8" name="Group 4"/>
            <p:cNvGrpSpPr>
              <a:grpSpLocks/>
            </p:cNvGrpSpPr>
            <p:nvPr/>
          </p:nvGrpSpPr>
          <p:grpSpPr bwMode="auto">
            <a:xfrm>
              <a:off x="0" y="0"/>
              <a:ext cx="20000" cy="19998"/>
              <a:chOff x="0" y="0"/>
              <a:chExt cx="20000" cy="19998"/>
            </a:xfrm>
          </p:grpSpPr>
          <p:grpSp>
            <p:nvGrpSpPr>
              <p:cNvPr id="12" name="Group 5"/>
              <p:cNvGrpSpPr>
                <a:grpSpLocks/>
              </p:cNvGrpSpPr>
              <p:nvPr/>
            </p:nvGrpSpPr>
            <p:grpSpPr bwMode="auto">
              <a:xfrm>
                <a:off x="0" y="0"/>
                <a:ext cx="20000" cy="9600"/>
                <a:chOff x="0" y="-1"/>
                <a:chExt cx="20000" cy="20001"/>
              </a:xfrm>
            </p:grpSpPr>
            <p:grpSp>
              <p:nvGrpSpPr>
                <p:cNvPr id="33" name="Group 6"/>
                <p:cNvGrpSpPr>
                  <a:grpSpLocks/>
                </p:cNvGrpSpPr>
                <p:nvPr/>
              </p:nvGrpSpPr>
              <p:grpSpPr bwMode="auto">
                <a:xfrm>
                  <a:off x="0" y="-1"/>
                  <a:ext cx="19081" cy="12859"/>
                  <a:chOff x="0" y="-2"/>
                  <a:chExt cx="20001" cy="20002"/>
                </a:xfrm>
              </p:grpSpPr>
              <p:grpSp>
                <p:nvGrpSpPr>
                  <p:cNvPr id="37" name="Group 7"/>
                  <p:cNvGrpSpPr>
                    <a:grpSpLocks/>
                  </p:cNvGrpSpPr>
                  <p:nvPr/>
                </p:nvGrpSpPr>
                <p:grpSpPr bwMode="auto">
                  <a:xfrm>
                    <a:off x="0" y="877"/>
                    <a:ext cx="8891" cy="19123"/>
                    <a:chOff x="0" y="-2"/>
                    <a:chExt cx="20000" cy="20002"/>
                  </a:xfrm>
                </p:grpSpPr>
                <p:sp>
                  <p:nvSpPr>
                    <p:cNvPr id="55" name="Rectangle 8"/>
                    <p:cNvSpPr>
                      <a:spLocks noChangeArrowheads="1"/>
                    </p:cNvSpPr>
                    <p:nvPr/>
                  </p:nvSpPr>
                  <p:spPr bwMode="auto">
                    <a:xfrm>
                      <a:off x="0" y="4988"/>
                      <a:ext cx="14734" cy="15012"/>
                    </a:xfrm>
                    <a:prstGeom prst="rect">
                      <a:avLst/>
                    </a:prstGeom>
                    <a:solidFill>
                      <a:srgbClr val="FFFFFF"/>
                    </a:solidFill>
                    <a:ln w="19050">
                      <a:solidFill>
                        <a:srgbClr val="000000"/>
                      </a:solidFill>
                      <a:miter lim="800000"/>
                      <a:headEnd/>
                      <a:tailEnd/>
                    </a:ln>
                  </p:spPr>
                  <p:txBody>
                    <a:bodyPr/>
                    <a:lstStyle/>
                    <a:p>
                      <a:endParaRPr lang="en-US"/>
                    </a:p>
                  </p:txBody>
                </p:sp>
                <p:sp>
                  <p:nvSpPr>
                    <p:cNvPr id="56" name="Line 9"/>
                    <p:cNvSpPr>
                      <a:spLocks noChangeShapeType="1"/>
                    </p:cNvSpPr>
                    <p:nvPr/>
                  </p:nvSpPr>
                  <p:spPr bwMode="auto">
                    <a:xfrm flipH="1">
                      <a:off x="0" y="-2"/>
                      <a:ext cx="5266" cy="499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10"/>
                    <p:cNvSpPr>
                      <a:spLocks noChangeShapeType="1"/>
                    </p:cNvSpPr>
                    <p:nvPr/>
                  </p:nvSpPr>
                  <p:spPr bwMode="auto">
                    <a:xfrm>
                      <a:off x="5266" y="-2"/>
                      <a:ext cx="14734"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11"/>
                    <p:cNvSpPr>
                      <a:spLocks noChangeShapeType="1"/>
                    </p:cNvSpPr>
                    <p:nvPr/>
                  </p:nvSpPr>
                  <p:spPr bwMode="auto">
                    <a:xfrm>
                      <a:off x="20000" y="-2"/>
                      <a:ext cx="0" cy="1501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12"/>
                    <p:cNvSpPr>
                      <a:spLocks noChangeShapeType="1"/>
                    </p:cNvSpPr>
                    <p:nvPr/>
                  </p:nvSpPr>
                  <p:spPr bwMode="auto">
                    <a:xfrm flipH="1">
                      <a:off x="14734" y="-2"/>
                      <a:ext cx="5266" cy="499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3"/>
                    <p:cNvSpPr>
                      <a:spLocks noChangeShapeType="1"/>
                    </p:cNvSpPr>
                    <p:nvPr/>
                  </p:nvSpPr>
                  <p:spPr bwMode="auto">
                    <a:xfrm flipH="1">
                      <a:off x="14734" y="15010"/>
                      <a:ext cx="5266" cy="499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Rectangle 14"/>
                    <p:cNvSpPr>
                      <a:spLocks noChangeArrowheads="1"/>
                    </p:cNvSpPr>
                    <p:nvPr/>
                  </p:nvSpPr>
                  <p:spPr bwMode="auto">
                    <a:xfrm>
                      <a:off x="3156" y="10001"/>
                      <a:ext cx="2630" cy="9999"/>
                    </a:xfrm>
                    <a:prstGeom prst="rect">
                      <a:avLst/>
                    </a:prstGeom>
                    <a:solidFill>
                      <a:srgbClr val="FFFFFF"/>
                    </a:solidFill>
                    <a:ln w="19050">
                      <a:solidFill>
                        <a:srgbClr val="000000"/>
                      </a:solidFill>
                      <a:miter lim="800000"/>
                      <a:headEnd/>
                      <a:tailEnd/>
                    </a:ln>
                  </p:spPr>
                  <p:txBody>
                    <a:bodyPr/>
                    <a:lstStyle/>
                    <a:p>
                      <a:endParaRPr lang="en-US"/>
                    </a:p>
                  </p:txBody>
                </p:sp>
                <p:sp>
                  <p:nvSpPr>
                    <p:cNvPr id="62" name="Rectangle 15"/>
                    <p:cNvSpPr>
                      <a:spLocks noChangeArrowheads="1"/>
                    </p:cNvSpPr>
                    <p:nvPr/>
                  </p:nvSpPr>
                  <p:spPr bwMode="auto">
                    <a:xfrm>
                      <a:off x="9475" y="10001"/>
                      <a:ext cx="2629" cy="5009"/>
                    </a:xfrm>
                    <a:prstGeom prst="rect">
                      <a:avLst/>
                    </a:prstGeom>
                    <a:solidFill>
                      <a:srgbClr val="FFFFFF"/>
                    </a:solidFill>
                    <a:ln w="19050">
                      <a:solidFill>
                        <a:srgbClr val="000000"/>
                      </a:solidFill>
                      <a:miter lim="800000"/>
                      <a:headEnd/>
                      <a:tailEnd/>
                    </a:ln>
                  </p:spPr>
                  <p:txBody>
                    <a:bodyPr/>
                    <a:lstStyle/>
                    <a:p>
                      <a:endParaRPr lang="en-US"/>
                    </a:p>
                  </p:txBody>
                </p:sp>
                <p:sp>
                  <p:nvSpPr>
                    <p:cNvPr id="63" name="Line 16"/>
                    <p:cNvSpPr>
                      <a:spLocks noChangeShapeType="1"/>
                    </p:cNvSpPr>
                    <p:nvPr/>
                  </p:nvSpPr>
                  <p:spPr bwMode="auto">
                    <a:xfrm>
                      <a:off x="5266" y="-2"/>
                      <a:ext cx="0" cy="499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 name="Rectangle 17"/>
                    <p:cNvSpPr>
                      <a:spLocks noChangeArrowheads="1"/>
                    </p:cNvSpPr>
                    <p:nvPr/>
                  </p:nvSpPr>
                  <p:spPr bwMode="auto">
                    <a:xfrm>
                      <a:off x="7371" y="3327"/>
                      <a:ext cx="2104" cy="1661"/>
                    </a:xfrm>
                    <a:prstGeom prst="rect">
                      <a:avLst/>
                    </a:prstGeom>
                    <a:solidFill>
                      <a:srgbClr val="FFFFFF"/>
                    </a:solidFill>
                    <a:ln w="19050">
                      <a:solidFill>
                        <a:srgbClr val="000000"/>
                      </a:solidFill>
                      <a:miter lim="800000"/>
                      <a:headEnd/>
                      <a:tailEnd/>
                    </a:ln>
                  </p:spPr>
                  <p:txBody>
                    <a:bodyPr/>
                    <a:lstStyle/>
                    <a:p>
                      <a:endParaRPr lang="en-US"/>
                    </a:p>
                  </p:txBody>
                </p:sp>
                <p:sp>
                  <p:nvSpPr>
                    <p:cNvPr id="65" name="Rectangle 18"/>
                    <p:cNvSpPr>
                      <a:spLocks noChangeArrowheads="1"/>
                    </p:cNvSpPr>
                    <p:nvPr/>
                  </p:nvSpPr>
                  <p:spPr bwMode="auto">
                    <a:xfrm>
                      <a:off x="12629" y="3327"/>
                      <a:ext cx="2105" cy="1661"/>
                    </a:xfrm>
                    <a:prstGeom prst="rect">
                      <a:avLst/>
                    </a:prstGeom>
                    <a:solidFill>
                      <a:srgbClr val="FFFFFF"/>
                    </a:solidFill>
                    <a:ln w="19050">
                      <a:solidFill>
                        <a:srgbClr val="000000"/>
                      </a:solidFill>
                      <a:miter lim="800000"/>
                      <a:headEnd/>
                      <a:tailEnd/>
                    </a:ln>
                  </p:spPr>
                  <p:txBody>
                    <a:bodyPr/>
                    <a:lstStyle/>
                    <a:p>
                      <a:endParaRPr lang="en-US"/>
                    </a:p>
                  </p:txBody>
                </p:sp>
              </p:grpSp>
              <p:grpSp>
                <p:nvGrpSpPr>
                  <p:cNvPr id="38" name="Group 19"/>
                  <p:cNvGrpSpPr>
                    <a:grpSpLocks/>
                  </p:cNvGrpSpPr>
                  <p:nvPr/>
                </p:nvGrpSpPr>
                <p:grpSpPr bwMode="auto">
                  <a:xfrm>
                    <a:off x="10909" y="-2"/>
                    <a:ext cx="9092" cy="19123"/>
                    <a:chOff x="0" y="0"/>
                    <a:chExt cx="20000" cy="20000"/>
                  </a:xfrm>
                </p:grpSpPr>
                <p:grpSp>
                  <p:nvGrpSpPr>
                    <p:cNvPr id="39" name="Group 20"/>
                    <p:cNvGrpSpPr>
                      <a:grpSpLocks/>
                    </p:cNvGrpSpPr>
                    <p:nvPr/>
                  </p:nvGrpSpPr>
                  <p:grpSpPr bwMode="auto">
                    <a:xfrm>
                      <a:off x="0" y="0"/>
                      <a:ext cx="20000" cy="20000"/>
                      <a:chOff x="0" y="0"/>
                      <a:chExt cx="20000" cy="20000"/>
                    </a:xfrm>
                  </p:grpSpPr>
                  <p:grpSp>
                    <p:nvGrpSpPr>
                      <p:cNvPr id="41" name="Group 21"/>
                      <p:cNvGrpSpPr>
                        <a:grpSpLocks/>
                      </p:cNvGrpSpPr>
                      <p:nvPr/>
                    </p:nvGrpSpPr>
                    <p:grpSpPr bwMode="auto">
                      <a:xfrm>
                        <a:off x="0" y="0"/>
                        <a:ext cx="20000" cy="20000"/>
                        <a:chOff x="0" y="0"/>
                        <a:chExt cx="20000" cy="20000"/>
                      </a:xfrm>
                    </p:grpSpPr>
                    <p:sp>
                      <p:nvSpPr>
                        <p:cNvPr id="44" name="Rectangle 22"/>
                        <p:cNvSpPr>
                          <a:spLocks noChangeArrowheads="1"/>
                        </p:cNvSpPr>
                        <p:nvPr/>
                      </p:nvSpPr>
                      <p:spPr bwMode="auto">
                        <a:xfrm>
                          <a:off x="0" y="4990"/>
                          <a:ext cx="14738" cy="15010"/>
                        </a:xfrm>
                        <a:prstGeom prst="rect">
                          <a:avLst/>
                        </a:prstGeom>
                        <a:solidFill>
                          <a:srgbClr val="FFFFFF"/>
                        </a:solidFill>
                        <a:ln w="19050">
                          <a:solidFill>
                            <a:srgbClr val="000000"/>
                          </a:solidFill>
                          <a:miter lim="800000"/>
                          <a:headEnd/>
                          <a:tailEnd/>
                        </a:ln>
                      </p:spPr>
                      <p:txBody>
                        <a:bodyPr/>
                        <a:lstStyle/>
                        <a:p>
                          <a:endParaRPr lang="en-US"/>
                        </a:p>
                      </p:txBody>
                    </p:sp>
                    <p:sp>
                      <p:nvSpPr>
                        <p:cNvPr id="45" name="Line 23"/>
                        <p:cNvSpPr>
                          <a:spLocks noChangeShapeType="1"/>
                        </p:cNvSpPr>
                        <p:nvPr/>
                      </p:nvSpPr>
                      <p:spPr bwMode="auto">
                        <a:xfrm flipH="1">
                          <a:off x="0" y="0"/>
                          <a:ext cx="5262" cy="5014"/>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24"/>
                        <p:cNvSpPr>
                          <a:spLocks noChangeShapeType="1"/>
                        </p:cNvSpPr>
                        <p:nvPr/>
                      </p:nvSpPr>
                      <p:spPr bwMode="auto">
                        <a:xfrm>
                          <a:off x="5262" y="0"/>
                          <a:ext cx="14738" cy="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25"/>
                        <p:cNvSpPr>
                          <a:spLocks noChangeShapeType="1"/>
                        </p:cNvSpPr>
                        <p:nvPr/>
                      </p:nvSpPr>
                      <p:spPr bwMode="auto">
                        <a:xfrm>
                          <a:off x="20000" y="0"/>
                          <a:ext cx="0" cy="1501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26"/>
                        <p:cNvSpPr>
                          <a:spLocks noChangeShapeType="1"/>
                        </p:cNvSpPr>
                        <p:nvPr/>
                      </p:nvSpPr>
                      <p:spPr bwMode="auto">
                        <a:xfrm flipH="1">
                          <a:off x="14738" y="0"/>
                          <a:ext cx="5262" cy="499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27"/>
                        <p:cNvSpPr>
                          <a:spLocks noChangeShapeType="1"/>
                        </p:cNvSpPr>
                        <p:nvPr/>
                      </p:nvSpPr>
                      <p:spPr bwMode="auto">
                        <a:xfrm flipH="1">
                          <a:off x="14738" y="15012"/>
                          <a:ext cx="5262" cy="49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Rectangle 28"/>
                        <p:cNvSpPr>
                          <a:spLocks noChangeArrowheads="1"/>
                        </p:cNvSpPr>
                        <p:nvPr/>
                      </p:nvSpPr>
                      <p:spPr bwMode="auto">
                        <a:xfrm>
                          <a:off x="3159" y="10002"/>
                          <a:ext cx="2629" cy="9998"/>
                        </a:xfrm>
                        <a:prstGeom prst="rect">
                          <a:avLst/>
                        </a:prstGeom>
                        <a:solidFill>
                          <a:srgbClr val="FFFFFF"/>
                        </a:solidFill>
                        <a:ln w="19050">
                          <a:solidFill>
                            <a:srgbClr val="000000"/>
                          </a:solidFill>
                          <a:miter lim="800000"/>
                          <a:headEnd/>
                          <a:tailEnd/>
                        </a:ln>
                      </p:spPr>
                      <p:txBody>
                        <a:bodyPr/>
                        <a:lstStyle/>
                        <a:p>
                          <a:endParaRPr lang="en-US"/>
                        </a:p>
                      </p:txBody>
                    </p:sp>
                    <p:sp>
                      <p:nvSpPr>
                        <p:cNvPr id="51" name="Rectangle 29"/>
                        <p:cNvSpPr>
                          <a:spLocks noChangeArrowheads="1"/>
                        </p:cNvSpPr>
                        <p:nvPr/>
                      </p:nvSpPr>
                      <p:spPr bwMode="auto">
                        <a:xfrm>
                          <a:off x="9472" y="10002"/>
                          <a:ext cx="2633" cy="5010"/>
                        </a:xfrm>
                        <a:prstGeom prst="rect">
                          <a:avLst/>
                        </a:prstGeom>
                        <a:solidFill>
                          <a:srgbClr val="FFFFFF"/>
                        </a:solidFill>
                        <a:ln w="19050">
                          <a:solidFill>
                            <a:srgbClr val="000000"/>
                          </a:solidFill>
                          <a:miter lim="800000"/>
                          <a:headEnd/>
                          <a:tailEnd/>
                        </a:ln>
                      </p:spPr>
                      <p:txBody>
                        <a:bodyPr/>
                        <a:lstStyle/>
                        <a:p>
                          <a:endParaRPr lang="en-US"/>
                        </a:p>
                      </p:txBody>
                    </p:sp>
                    <p:sp>
                      <p:nvSpPr>
                        <p:cNvPr id="52" name="Line 30"/>
                        <p:cNvSpPr>
                          <a:spLocks noChangeShapeType="1"/>
                        </p:cNvSpPr>
                        <p:nvPr/>
                      </p:nvSpPr>
                      <p:spPr bwMode="auto">
                        <a:xfrm>
                          <a:off x="5262" y="0"/>
                          <a:ext cx="0" cy="499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Rectangle 31"/>
                        <p:cNvSpPr>
                          <a:spLocks noChangeArrowheads="1"/>
                        </p:cNvSpPr>
                        <p:nvPr/>
                      </p:nvSpPr>
                      <p:spPr bwMode="auto">
                        <a:xfrm>
                          <a:off x="7369" y="3332"/>
                          <a:ext cx="2103" cy="1658"/>
                        </a:xfrm>
                        <a:prstGeom prst="rect">
                          <a:avLst/>
                        </a:prstGeom>
                        <a:solidFill>
                          <a:srgbClr val="FFFFFF"/>
                        </a:solidFill>
                        <a:ln w="19050">
                          <a:solidFill>
                            <a:srgbClr val="000000"/>
                          </a:solidFill>
                          <a:miter lim="800000"/>
                          <a:headEnd/>
                          <a:tailEnd/>
                        </a:ln>
                      </p:spPr>
                      <p:txBody>
                        <a:bodyPr/>
                        <a:lstStyle/>
                        <a:p>
                          <a:endParaRPr lang="en-US"/>
                        </a:p>
                      </p:txBody>
                    </p:sp>
                    <p:sp>
                      <p:nvSpPr>
                        <p:cNvPr id="54" name="Rectangle 32"/>
                        <p:cNvSpPr>
                          <a:spLocks noChangeArrowheads="1"/>
                        </p:cNvSpPr>
                        <p:nvPr/>
                      </p:nvSpPr>
                      <p:spPr bwMode="auto">
                        <a:xfrm>
                          <a:off x="12631" y="3332"/>
                          <a:ext cx="2107" cy="1658"/>
                        </a:xfrm>
                        <a:prstGeom prst="rect">
                          <a:avLst/>
                        </a:prstGeom>
                        <a:solidFill>
                          <a:srgbClr val="FFFFFF"/>
                        </a:solidFill>
                        <a:ln w="19050">
                          <a:solidFill>
                            <a:srgbClr val="000000"/>
                          </a:solidFill>
                          <a:miter lim="800000"/>
                          <a:headEnd/>
                          <a:tailEnd/>
                        </a:ln>
                      </p:spPr>
                      <p:txBody>
                        <a:bodyPr/>
                        <a:lstStyle/>
                        <a:p>
                          <a:endParaRPr lang="en-US"/>
                        </a:p>
                      </p:txBody>
                    </p:sp>
                  </p:grpSp>
                  <p:sp>
                    <p:nvSpPr>
                      <p:cNvPr id="42" name="Line 33"/>
                      <p:cNvSpPr>
                        <a:spLocks noChangeShapeType="1"/>
                      </p:cNvSpPr>
                      <p:nvPr/>
                    </p:nvSpPr>
                    <p:spPr bwMode="auto">
                      <a:xfrm>
                        <a:off x="0" y="10063"/>
                        <a:ext cx="14672" cy="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34"/>
                      <p:cNvSpPr>
                        <a:spLocks noChangeShapeType="1"/>
                      </p:cNvSpPr>
                      <p:nvPr/>
                    </p:nvSpPr>
                    <p:spPr bwMode="auto">
                      <a:xfrm flipH="1">
                        <a:off x="14672" y="5474"/>
                        <a:ext cx="5328" cy="4589"/>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0" name="Line 35"/>
                    <p:cNvSpPr>
                      <a:spLocks noChangeShapeType="1"/>
                    </p:cNvSpPr>
                    <p:nvPr/>
                  </p:nvSpPr>
                  <p:spPr bwMode="auto">
                    <a:xfrm>
                      <a:off x="0" y="4836"/>
                      <a:ext cx="14672" cy="0"/>
                    </a:xfrm>
                    <a:prstGeom prst="line">
                      <a:avLst/>
                    </a:prstGeom>
                    <a:noFill/>
                    <a:ln w="444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34" name="Rectangle 36"/>
                <p:cNvSpPr>
                  <a:spLocks noChangeArrowheads="1"/>
                </p:cNvSpPr>
                <p:nvPr/>
              </p:nvSpPr>
              <p:spPr bwMode="auto">
                <a:xfrm>
                  <a:off x="691" y="16427"/>
                  <a:ext cx="19309" cy="3573"/>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ctr" eaLnBrk="0" hangingPunct="0"/>
                  <a:r>
                    <a:rPr lang="en-US" sz="1400" b="1">
                      <a:latin typeface="Arial" charset="0"/>
                    </a:rPr>
                    <a:t>Figure 1: Buildings without roof (a) without bands (b) with RC lintel and roof bands</a:t>
                  </a:r>
                </a:p>
              </p:txBody>
            </p:sp>
            <p:sp>
              <p:nvSpPr>
                <p:cNvPr id="35" name="Rectangle 37"/>
                <p:cNvSpPr>
                  <a:spLocks noChangeArrowheads="1"/>
                </p:cNvSpPr>
                <p:nvPr/>
              </p:nvSpPr>
              <p:spPr bwMode="auto">
                <a:xfrm>
                  <a:off x="2987" y="13568"/>
                  <a:ext cx="1380" cy="2857"/>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0" hangingPunct="0"/>
                  <a:r>
                    <a:rPr lang="en-US" sz="1200" b="1"/>
                    <a:t>(a)</a:t>
                  </a:r>
                  <a:endParaRPr lang="en-US" sz="1100" b="1"/>
                </a:p>
              </p:txBody>
            </p:sp>
            <p:sp>
              <p:nvSpPr>
                <p:cNvPr id="36" name="Rectangle 38"/>
                <p:cNvSpPr>
                  <a:spLocks noChangeArrowheads="1"/>
                </p:cNvSpPr>
                <p:nvPr/>
              </p:nvSpPr>
              <p:spPr bwMode="auto">
                <a:xfrm>
                  <a:off x="13334" y="13568"/>
                  <a:ext cx="1380" cy="2857"/>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0" hangingPunct="0"/>
                  <a:r>
                    <a:rPr lang="en-US" sz="1200" b="1"/>
                    <a:t>(b)</a:t>
                  </a:r>
                  <a:endParaRPr lang="en-US" sz="1100" b="1"/>
                </a:p>
              </p:txBody>
            </p:sp>
          </p:grpSp>
          <p:grpSp>
            <p:nvGrpSpPr>
              <p:cNvPr id="13" name="Group 39"/>
              <p:cNvGrpSpPr>
                <a:grpSpLocks/>
              </p:cNvGrpSpPr>
              <p:nvPr/>
            </p:nvGrpSpPr>
            <p:grpSpPr bwMode="auto">
              <a:xfrm>
                <a:off x="740" y="10743"/>
                <a:ext cx="16779" cy="9255"/>
                <a:chOff x="2603" y="-2"/>
                <a:chExt cx="16779" cy="20006"/>
              </a:xfrm>
            </p:grpSpPr>
            <p:grpSp>
              <p:nvGrpSpPr>
                <p:cNvPr id="14" name="Group 40"/>
                <p:cNvGrpSpPr>
                  <a:grpSpLocks/>
                </p:cNvGrpSpPr>
                <p:nvPr/>
              </p:nvGrpSpPr>
              <p:grpSpPr bwMode="auto">
                <a:xfrm>
                  <a:off x="6281" y="-2"/>
                  <a:ext cx="9884" cy="14083"/>
                  <a:chOff x="10116" y="-3"/>
                  <a:chExt cx="9884" cy="20013"/>
                </a:xfrm>
              </p:grpSpPr>
              <p:sp>
                <p:nvSpPr>
                  <p:cNvPr id="16" name="Line 41"/>
                  <p:cNvSpPr>
                    <a:spLocks noChangeShapeType="1"/>
                  </p:cNvSpPr>
                  <p:nvPr/>
                </p:nvSpPr>
                <p:spPr bwMode="auto">
                  <a:xfrm>
                    <a:off x="20000" y="0"/>
                    <a:ext cx="0" cy="153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7" name="Group 42"/>
                  <p:cNvGrpSpPr>
                    <a:grpSpLocks/>
                  </p:cNvGrpSpPr>
                  <p:nvPr/>
                </p:nvGrpSpPr>
                <p:grpSpPr bwMode="auto">
                  <a:xfrm>
                    <a:off x="10116" y="-3"/>
                    <a:ext cx="9884" cy="20013"/>
                    <a:chOff x="0" y="0"/>
                    <a:chExt cx="20000" cy="20000"/>
                  </a:xfrm>
                </p:grpSpPr>
                <p:grpSp>
                  <p:nvGrpSpPr>
                    <p:cNvPr id="18" name="Group 43"/>
                    <p:cNvGrpSpPr>
                      <a:grpSpLocks/>
                    </p:cNvGrpSpPr>
                    <p:nvPr/>
                  </p:nvGrpSpPr>
                  <p:grpSpPr bwMode="auto">
                    <a:xfrm>
                      <a:off x="0" y="0"/>
                      <a:ext cx="20000" cy="20000"/>
                      <a:chOff x="0" y="0"/>
                      <a:chExt cx="20000" cy="20000"/>
                    </a:xfrm>
                  </p:grpSpPr>
                  <p:sp>
                    <p:nvSpPr>
                      <p:cNvPr id="21" name="Rectangle 44"/>
                      <p:cNvSpPr>
                        <a:spLocks noChangeArrowheads="1"/>
                      </p:cNvSpPr>
                      <p:nvPr/>
                    </p:nvSpPr>
                    <p:spPr bwMode="auto">
                      <a:xfrm>
                        <a:off x="0" y="6152"/>
                        <a:ext cx="14735" cy="13848"/>
                      </a:xfrm>
                      <a:prstGeom prst="rect">
                        <a:avLst/>
                      </a:prstGeom>
                      <a:solidFill>
                        <a:srgbClr val="FFFFFF"/>
                      </a:solidFill>
                      <a:ln w="19050">
                        <a:solidFill>
                          <a:srgbClr val="000000"/>
                        </a:solidFill>
                        <a:miter lim="800000"/>
                        <a:headEnd/>
                        <a:tailEnd/>
                      </a:ln>
                    </p:spPr>
                    <p:txBody>
                      <a:bodyPr/>
                      <a:lstStyle/>
                      <a:p>
                        <a:endParaRPr lang="en-US"/>
                      </a:p>
                    </p:txBody>
                  </p:sp>
                  <p:sp>
                    <p:nvSpPr>
                      <p:cNvPr id="22" name="Line 45"/>
                      <p:cNvSpPr>
                        <a:spLocks noChangeShapeType="1"/>
                      </p:cNvSpPr>
                      <p:nvPr/>
                    </p:nvSpPr>
                    <p:spPr bwMode="auto">
                      <a:xfrm>
                        <a:off x="20000" y="1541"/>
                        <a:ext cx="0" cy="1384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46"/>
                      <p:cNvSpPr>
                        <a:spLocks noChangeShapeType="1"/>
                      </p:cNvSpPr>
                      <p:nvPr/>
                    </p:nvSpPr>
                    <p:spPr bwMode="auto">
                      <a:xfrm flipH="1">
                        <a:off x="14735" y="15386"/>
                        <a:ext cx="5265" cy="4614"/>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Rectangle 47"/>
                      <p:cNvSpPr>
                        <a:spLocks noChangeArrowheads="1"/>
                      </p:cNvSpPr>
                      <p:nvPr/>
                    </p:nvSpPr>
                    <p:spPr bwMode="auto">
                      <a:xfrm>
                        <a:off x="3155" y="10766"/>
                        <a:ext cx="2630" cy="9234"/>
                      </a:xfrm>
                      <a:prstGeom prst="rect">
                        <a:avLst/>
                      </a:prstGeom>
                      <a:solidFill>
                        <a:srgbClr val="FFFFFF"/>
                      </a:solidFill>
                      <a:ln w="19050">
                        <a:solidFill>
                          <a:srgbClr val="000000"/>
                        </a:solidFill>
                        <a:miter lim="800000"/>
                        <a:headEnd/>
                        <a:tailEnd/>
                      </a:ln>
                    </p:spPr>
                    <p:txBody>
                      <a:bodyPr/>
                      <a:lstStyle/>
                      <a:p>
                        <a:endParaRPr lang="en-US"/>
                      </a:p>
                    </p:txBody>
                  </p:sp>
                  <p:sp>
                    <p:nvSpPr>
                      <p:cNvPr id="25" name="Rectangle 48"/>
                      <p:cNvSpPr>
                        <a:spLocks noChangeArrowheads="1"/>
                      </p:cNvSpPr>
                      <p:nvPr/>
                    </p:nvSpPr>
                    <p:spPr bwMode="auto">
                      <a:xfrm>
                        <a:off x="9470" y="10766"/>
                        <a:ext cx="2634" cy="4620"/>
                      </a:xfrm>
                      <a:prstGeom prst="rect">
                        <a:avLst/>
                      </a:prstGeom>
                      <a:solidFill>
                        <a:srgbClr val="FFFFFF"/>
                      </a:solidFill>
                      <a:ln w="19050">
                        <a:solidFill>
                          <a:srgbClr val="000000"/>
                        </a:solidFill>
                        <a:miter lim="800000"/>
                        <a:headEnd/>
                        <a:tailEnd/>
                      </a:ln>
                    </p:spPr>
                    <p:txBody>
                      <a:bodyPr/>
                      <a:lstStyle/>
                      <a:p>
                        <a:endParaRPr lang="en-US"/>
                      </a:p>
                    </p:txBody>
                  </p:sp>
                  <p:sp>
                    <p:nvSpPr>
                      <p:cNvPr id="26" name="Line 49"/>
                      <p:cNvSpPr>
                        <a:spLocks noChangeShapeType="1"/>
                      </p:cNvSpPr>
                      <p:nvPr/>
                    </p:nvSpPr>
                    <p:spPr bwMode="auto">
                      <a:xfrm>
                        <a:off x="0" y="4611"/>
                        <a:ext cx="1473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50"/>
                      <p:cNvSpPr>
                        <a:spLocks noChangeShapeType="1"/>
                      </p:cNvSpPr>
                      <p:nvPr/>
                    </p:nvSpPr>
                    <p:spPr bwMode="auto">
                      <a:xfrm>
                        <a:off x="5785" y="0"/>
                        <a:ext cx="1421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51"/>
                      <p:cNvSpPr>
                        <a:spLocks noChangeShapeType="1"/>
                      </p:cNvSpPr>
                      <p:nvPr/>
                    </p:nvSpPr>
                    <p:spPr bwMode="auto">
                      <a:xfrm flipH="1">
                        <a:off x="14735" y="0"/>
                        <a:ext cx="5265" cy="461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52"/>
                      <p:cNvSpPr>
                        <a:spLocks noChangeShapeType="1"/>
                      </p:cNvSpPr>
                      <p:nvPr/>
                    </p:nvSpPr>
                    <p:spPr bwMode="auto">
                      <a:xfrm flipH="1">
                        <a:off x="14735" y="1541"/>
                        <a:ext cx="5265" cy="461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53"/>
                      <p:cNvSpPr>
                        <a:spLocks noChangeShapeType="1"/>
                      </p:cNvSpPr>
                      <p:nvPr/>
                    </p:nvSpPr>
                    <p:spPr bwMode="auto">
                      <a:xfrm flipH="1">
                        <a:off x="0" y="0"/>
                        <a:ext cx="5785" cy="461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54"/>
                      <p:cNvSpPr>
                        <a:spLocks noChangeShapeType="1"/>
                      </p:cNvSpPr>
                      <p:nvPr/>
                    </p:nvSpPr>
                    <p:spPr bwMode="auto">
                      <a:xfrm>
                        <a:off x="0" y="4611"/>
                        <a:ext cx="0" cy="154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55"/>
                      <p:cNvSpPr>
                        <a:spLocks noChangeShapeType="1"/>
                      </p:cNvSpPr>
                      <p:nvPr/>
                    </p:nvSpPr>
                    <p:spPr bwMode="auto">
                      <a:xfrm>
                        <a:off x="14735" y="4611"/>
                        <a:ext cx="0" cy="154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Line 56"/>
                    <p:cNvSpPr>
                      <a:spLocks noChangeShapeType="1"/>
                    </p:cNvSpPr>
                    <p:nvPr/>
                  </p:nvSpPr>
                  <p:spPr bwMode="auto">
                    <a:xfrm>
                      <a:off x="0" y="10438"/>
                      <a:ext cx="14883" cy="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57"/>
                    <p:cNvSpPr>
                      <a:spLocks noChangeShapeType="1"/>
                    </p:cNvSpPr>
                    <p:nvPr/>
                  </p:nvSpPr>
                  <p:spPr bwMode="auto">
                    <a:xfrm flipH="1">
                      <a:off x="14883" y="6088"/>
                      <a:ext cx="5117" cy="435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5" name="Rectangle 58"/>
                <p:cNvSpPr>
                  <a:spLocks noChangeArrowheads="1"/>
                </p:cNvSpPr>
                <p:nvPr/>
              </p:nvSpPr>
              <p:spPr bwMode="auto">
                <a:xfrm>
                  <a:off x="2603" y="15560"/>
                  <a:ext cx="16779" cy="4444"/>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ctr" eaLnBrk="0" hangingPunct="0"/>
                  <a:r>
                    <a:rPr lang="en-US" sz="1400" b="1">
                      <a:latin typeface="Arial" charset="0"/>
                    </a:rPr>
                    <a:t>Figure 2: Building with RC roof and lintel band</a:t>
                  </a:r>
                </a:p>
              </p:txBody>
            </p:sp>
          </p:grpSp>
        </p:grpSp>
        <p:sp>
          <p:nvSpPr>
            <p:cNvPr id="9" name="Rectangle 59"/>
            <p:cNvSpPr>
              <a:spLocks noChangeArrowheads="1"/>
            </p:cNvSpPr>
            <p:nvPr/>
          </p:nvSpPr>
          <p:spPr bwMode="auto">
            <a:xfrm>
              <a:off x="1450" y="2354"/>
              <a:ext cx="2898" cy="715"/>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0" hangingPunct="0"/>
              <a:r>
                <a:rPr lang="en-US" sz="1400"/>
                <a:t>Cross wall</a:t>
              </a:r>
            </a:p>
          </p:txBody>
        </p:sp>
        <p:sp>
          <p:nvSpPr>
            <p:cNvPr id="10" name="Rectangle 60"/>
            <p:cNvSpPr>
              <a:spLocks noChangeArrowheads="1"/>
            </p:cNvSpPr>
            <p:nvPr/>
          </p:nvSpPr>
          <p:spPr bwMode="auto">
            <a:xfrm>
              <a:off x="7245" y="6640"/>
              <a:ext cx="2900" cy="714"/>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0" hangingPunct="0"/>
              <a:r>
                <a:rPr lang="en-US" sz="1400"/>
                <a:t>Shear wall</a:t>
              </a:r>
            </a:p>
          </p:txBody>
        </p:sp>
        <p:sp>
          <p:nvSpPr>
            <p:cNvPr id="11" name="Line 61"/>
            <p:cNvSpPr>
              <a:spLocks noChangeShapeType="1"/>
            </p:cNvSpPr>
            <p:nvPr/>
          </p:nvSpPr>
          <p:spPr bwMode="auto">
            <a:xfrm>
              <a:off x="7536" y="4495"/>
              <a:ext cx="871" cy="17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82697580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041516325"/>
              </p:ext>
            </p:extLst>
          </p:nvPr>
        </p:nvGraphicFramePr>
        <p:xfrm>
          <a:off x="533400" y="842282"/>
          <a:ext cx="7315200" cy="4767943"/>
        </p:xfrm>
        <a:graphic>
          <a:graphicData uri="http://schemas.openxmlformats.org/presentationml/2006/ole">
            <mc:AlternateContent xmlns:mc="http://schemas.openxmlformats.org/markup-compatibility/2006">
              <mc:Choice xmlns:v="urn:schemas-microsoft-com:vml" Requires="v">
                <p:oleObj spid="_x0000_s151576" r:id="rId3" imgW="6066667" imgH="3943901" progId="PBrush">
                  <p:embed/>
                </p:oleObj>
              </mc:Choice>
              <mc:Fallback>
                <p:oleObj r:id="rId3" imgW="6066667" imgH="3943901"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42282"/>
                        <a:ext cx="7315200" cy="47679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8"/>
          <p:cNvSpPr txBox="1">
            <a:spLocks noChangeArrowheads="1"/>
          </p:cNvSpPr>
          <p:nvPr/>
        </p:nvSpPr>
        <p:spPr bwMode="auto">
          <a:xfrm>
            <a:off x="304800" y="5772594"/>
            <a:ext cx="8153400" cy="396875"/>
          </a:xfrm>
          <a:prstGeom prst="rect">
            <a:avLst/>
          </a:prstGeom>
          <a:solidFill>
            <a:srgbClr val="FFFF00"/>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2000" b="1" dirty="0">
                <a:latin typeface="Century Gothic" pitchFamily="34" charset="0"/>
              </a:rPr>
              <a:t>Fundamental mode shape of building without roof, with openings</a:t>
            </a:r>
          </a:p>
        </p:txBody>
      </p:sp>
    </p:spTree>
    <p:extLst>
      <p:ext uri="{BB962C8B-B14F-4D97-AF65-F5344CB8AC3E}">
        <p14:creationId xmlns:p14="http://schemas.microsoft.com/office/powerpoint/2010/main" val="13499783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98721440"/>
              </p:ext>
            </p:extLst>
          </p:nvPr>
        </p:nvGraphicFramePr>
        <p:xfrm>
          <a:off x="685800" y="609600"/>
          <a:ext cx="7322407" cy="5109553"/>
        </p:xfrm>
        <a:graphic>
          <a:graphicData uri="http://schemas.openxmlformats.org/presentationml/2006/ole">
            <mc:AlternateContent xmlns:mc="http://schemas.openxmlformats.org/markup-compatibility/2006">
              <mc:Choice xmlns:v="urn:schemas-microsoft-com:vml" Requires="v">
                <p:oleObj spid="_x0000_s152600" r:id="rId3" imgW="5838095" imgH="3877216" progId="PBrush">
                  <p:embed/>
                </p:oleObj>
              </mc:Choice>
              <mc:Fallback>
                <p:oleObj r:id="rId3" imgW="5838095" imgH="3877216"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09600"/>
                        <a:ext cx="7322407" cy="51095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 Box 4"/>
          <p:cNvSpPr txBox="1">
            <a:spLocks noChangeArrowheads="1"/>
          </p:cNvSpPr>
          <p:nvPr/>
        </p:nvSpPr>
        <p:spPr bwMode="auto">
          <a:xfrm>
            <a:off x="685800" y="6008132"/>
            <a:ext cx="7086600" cy="369332"/>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800" b="1" dirty="0">
                <a:latin typeface="Century Gothic" pitchFamily="34" charset="0"/>
              </a:rPr>
              <a:t>Fundamental mode shape of building with roof and openings</a:t>
            </a:r>
          </a:p>
        </p:txBody>
      </p:sp>
    </p:spTree>
    <p:extLst>
      <p:ext uri="{BB962C8B-B14F-4D97-AF65-F5344CB8AC3E}">
        <p14:creationId xmlns:p14="http://schemas.microsoft.com/office/powerpoint/2010/main" val="385088426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p:cNvGrpSpPr>
            <a:grpSpLocks/>
          </p:cNvGrpSpPr>
          <p:nvPr/>
        </p:nvGrpSpPr>
        <p:grpSpPr bwMode="auto">
          <a:xfrm>
            <a:off x="973418" y="1206780"/>
            <a:ext cx="6758998" cy="4619345"/>
            <a:chOff x="1521" y="2344"/>
            <a:chExt cx="9900" cy="6120"/>
          </a:xfrm>
        </p:grpSpPr>
        <p:sp>
          <p:nvSpPr>
            <p:cNvPr id="8" name="Text Box 3"/>
            <p:cNvSpPr txBox="1">
              <a:spLocks noChangeArrowheads="1"/>
            </p:cNvSpPr>
            <p:nvPr/>
          </p:nvSpPr>
          <p:spPr bwMode="auto">
            <a:xfrm>
              <a:off x="3681" y="7924"/>
              <a:ext cx="5220" cy="54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a:solidFill>
                    <a:schemeClr val="accent2"/>
                  </a:solidFill>
                  <a:latin typeface="Century Gothic" pitchFamily="34" charset="0"/>
                </a:rPr>
                <a:t>Parameters of wall analysis</a:t>
              </a:r>
            </a:p>
          </p:txBody>
        </p:sp>
        <p:grpSp>
          <p:nvGrpSpPr>
            <p:cNvPr id="9" name="Group 4"/>
            <p:cNvGrpSpPr>
              <a:grpSpLocks/>
            </p:cNvGrpSpPr>
            <p:nvPr/>
          </p:nvGrpSpPr>
          <p:grpSpPr bwMode="auto">
            <a:xfrm>
              <a:off x="1521" y="2344"/>
              <a:ext cx="9900" cy="5220"/>
              <a:chOff x="1521" y="2344"/>
              <a:chExt cx="9900" cy="5220"/>
            </a:xfrm>
          </p:grpSpPr>
          <p:grpSp>
            <p:nvGrpSpPr>
              <p:cNvPr id="10" name="Group 5"/>
              <p:cNvGrpSpPr>
                <a:grpSpLocks/>
              </p:cNvGrpSpPr>
              <p:nvPr/>
            </p:nvGrpSpPr>
            <p:grpSpPr bwMode="auto">
              <a:xfrm>
                <a:off x="1521" y="2344"/>
                <a:ext cx="9900" cy="5220"/>
                <a:chOff x="1521" y="2344"/>
                <a:chExt cx="9900" cy="5220"/>
              </a:xfrm>
            </p:grpSpPr>
            <p:grpSp>
              <p:nvGrpSpPr>
                <p:cNvPr id="20" name="Group 6"/>
                <p:cNvGrpSpPr>
                  <a:grpSpLocks/>
                </p:cNvGrpSpPr>
                <p:nvPr/>
              </p:nvGrpSpPr>
              <p:grpSpPr bwMode="auto">
                <a:xfrm>
                  <a:off x="1521" y="2344"/>
                  <a:ext cx="9540" cy="4500"/>
                  <a:chOff x="1521" y="2344"/>
                  <a:chExt cx="9540" cy="4500"/>
                </a:xfrm>
              </p:grpSpPr>
              <p:sp>
                <p:nvSpPr>
                  <p:cNvPr id="31" name="Text Box 7"/>
                  <p:cNvSpPr txBox="1">
                    <a:spLocks noChangeArrowheads="1"/>
                  </p:cNvSpPr>
                  <p:nvPr/>
                </p:nvSpPr>
                <p:spPr bwMode="auto">
                  <a:xfrm>
                    <a:off x="5841" y="6484"/>
                    <a:ext cx="1260" cy="36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Base</a:t>
                    </a:r>
                  </a:p>
                </p:txBody>
              </p:sp>
              <p:sp>
                <p:nvSpPr>
                  <p:cNvPr id="32" name="Text Box 8"/>
                  <p:cNvSpPr txBox="1">
                    <a:spLocks noChangeArrowheads="1"/>
                  </p:cNvSpPr>
                  <p:nvPr/>
                </p:nvSpPr>
                <p:spPr bwMode="auto">
                  <a:xfrm>
                    <a:off x="9801" y="5224"/>
                    <a:ext cx="1260" cy="72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Vertical edge</a:t>
                    </a:r>
                  </a:p>
                </p:txBody>
              </p:sp>
              <p:sp>
                <p:nvSpPr>
                  <p:cNvPr id="33" name="Text Box 9"/>
                  <p:cNvSpPr txBox="1">
                    <a:spLocks noChangeArrowheads="1"/>
                  </p:cNvSpPr>
                  <p:nvPr/>
                </p:nvSpPr>
                <p:spPr bwMode="auto">
                  <a:xfrm>
                    <a:off x="1521" y="5224"/>
                    <a:ext cx="1260" cy="72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Vertical edge</a:t>
                    </a:r>
                  </a:p>
                </p:txBody>
              </p:sp>
              <p:grpSp>
                <p:nvGrpSpPr>
                  <p:cNvPr id="34" name="Group 10"/>
                  <p:cNvGrpSpPr>
                    <a:grpSpLocks/>
                  </p:cNvGrpSpPr>
                  <p:nvPr/>
                </p:nvGrpSpPr>
                <p:grpSpPr bwMode="auto">
                  <a:xfrm>
                    <a:off x="2961" y="2344"/>
                    <a:ext cx="6660" cy="3960"/>
                    <a:chOff x="2961" y="1624"/>
                    <a:chExt cx="6660" cy="3960"/>
                  </a:xfrm>
                </p:grpSpPr>
                <p:sp>
                  <p:nvSpPr>
                    <p:cNvPr id="39" name="Rectangle 11"/>
                    <p:cNvSpPr>
                      <a:spLocks noChangeArrowheads="1"/>
                    </p:cNvSpPr>
                    <p:nvPr/>
                  </p:nvSpPr>
                  <p:spPr bwMode="auto">
                    <a:xfrm>
                      <a:off x="2961" y="1624"/>
                      <a:ext cx="6660" cy="3960"/>
                    </a:xfrm>
                    <a:prstGeom prst="rect">
                      <a:avLst/>
                    </a:prstGeom>
                    <a:solidFill>
                      <a:srgbClr val="CCFFFF"/>
                    </a:solidFill>
                    <a:ln w="9525">
                      <a:solidFill>
                        <a:srgbClr val="000000"/>
                      </a:solidFill>
                      <a:miter lim="800000"/>
                      <a:headEnd/>
                      <a:tailEnd/>
                    </a:ln>
                  </p:spPr>
                  <p:txBody>
                    <a:bodyPr/>
                    <a:lstStyle/>
                    <a:p>
                      <a:endParaRPr lang="en-US"/>
                    </a:p>
                  </p:txBody>
                </p:sp>
                <p:grpSp>
                  <p:nvGrpSpPr>
                    <p:cNvPr id="40" name="Group 12"/>
                    <p:cNvGrpSpPr>
                      <a:grpSpLocks/>
                    </p:cNvGrpSpPr>
                    <p:nvPr/>
                  </p:nvGrpSpPr>
                  <p:grpSpPr bwMode="auto">
                    <a:xfrm>
                      <a:off x="2961" y="5044"/>
                      <a:ext cx="1080" cy="540"/>
                      <a:chOff x="2601" y="13864"/>
                      <a:chExt cx="1080" cy="540"/>
                    </a:xfrm>
                  </p:grpSpPr>
                  <p:sp>
                    <p:nvSpPr>
                      <p:cNvPr id="49" name="Line 13"/>
                      <p:cNvSpPr>
                        <a:spLocks noChangeShapeType="1"/>
                      </p:cNvSpPr>
                      <p:nvPr/>
                    </p:nvSpPr>
                    <p:spPr bwMode="auto">
                      <a:xfrm>
                        <a:off x="2601" y="14224"/>
                        <a:ext cx="10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14"/>
                      <p:cNvSpPr>
                        <a:spLocks noChangeShapeType="1"/>
                      </p:cNvSpPr>
                      <p:nvPr/>
                    </p:nvSpPr>
                    <p:spPr bwMode="auto">
                      <a:xfrm>
                        <a:off x="2601" y="14044"/>
                        <a:ext cx="9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Line 15"/>
                      <p:cNvSpPr>
                        <a:spLocks noChangeShapeType="1"/>
                      </p:cNvSpPr>
                      <p:nvPr/>
                    </p:nvSpPr>
                    <p:spPr bwMode="auto">
                      <a:xfrm>
                        <a:off x="2601" y="13864"/>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16"/>
                      <p:cNvSpPr>
                        <a:spLocks noChangeShapeType="1"/>
                      </p:cNvSpPr>
                      <p:nvPr/>
                    </p:nvSpPr>
                    <p:spPr bwMode="auto">
                      <a:xfrm>
                        <a:off x="2781" y="1386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17"/>
                      <p:cNvSpPr>
                        <a:spLocks noChangeShapeType="1"/>
                      </p:cNvSpPr>
                      <p:nvPr/>
                    </p:nvSpPr>
                    <p:spPr bwMode="auto">
                      <a:xfrm>
                        <a:off x="3321" y="1386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18"/>
                      <p:cNvSpPr>
                        <a:spLocks noChangeShapeType="1"/>
                      </p:cNvSpPr>
                      <p:nvPr/>
                    </p:nvSpPr>
                    <p:spPr bwMode="auto">
                      <a:xfrm>
                        <a:off x="3141" y="1404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19"/>
                      <p:cNvSpPr>
                        <a:spLocks noChangeShapeType="1"/>
                      </p:cNvSpPr>
                      <p:nvPr/>
                    </p:nvSpPr>
                    <p:spPr bwMode="auto">
                      <a:xfrm>
                        <a:off x="2781" y="1422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20"/>
                      <p:cNvSpPr>
                        <a:spLocks noChangeShapeType="1"/>
                      </p:cNvSpPr>
                      <p:nvPr/>
                    </p:nvSpPr>
                    <p:spPr bwMode="auto">
                      <a:xfrm>
                        <a:off x="3501" y="1422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1" name="Group 21"/>
                    <p:cNvGrpSpPr>
                      <a:grpSpLocks/>
                    </p:cNvGrpSpPr>
                    <p:nvPr/>
                  </p:nvGrpSpPr>
                  <p:grpSpPr bwMode="auto">
                    <a:xfrm>
                      <a:off x="3501" y="1624"/>
                      <a:ext cx="1800" cy="1800"/>
                      <a:chOff x="3501" y="1804"/>
                      <a:chExt cx="1800" cy="1800"/>
                    </a:xfrm>
                  </p:grpSpPr>
                  <p:sp>
                    <p:nvSpPr>
                      <p:cNvPr id="42" name="Line 22"/>
                      <p:cNvSpPr>
                        <a:spLocks noChangeShapeType="1"/>
                      </p:cNvSpPr>
                      <p:nvPr/>
                    </p:nvSpPr>
                    <p:spPr bwMode="auto">
                      <a:xfrm>
                        <a:off x="4221" y="2344"/>
                        <a:ext cx="36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 name="Line 23"/>
                      <p:cNvSpPr>
                        <a:spLocks noChangeShapeType="1"/>
                      </p:cNvSpPr>
                      <p:nvPr/>
                    </p:nvSpPr>
                    <p:spPr bwMode="auto">
                      <a:xfrm flipH="1">
                        <a:off x="3501" y="2344"/>
                        <a:ext cx="36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 name="Line 24"/>
                      <p:cNvSpPr>
                        <a:spLocks noChangeShapeType="1"/>
                      </p:cNvSpPr>
                      <p:nvPr/>
                    </p:nvSpPr>
                    <p:spPr bwMode="auto">
                      <a:xfrm flipV="1">
                        <a:off x="4041" y="1804"/>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 name="Line 25"/>
                      <p:cNvSpPr>
                        <a:spLocks noChangeShapeType="1"/>
                      </p:cNvSpPr>
                      <p:nvPr/>
                    </p:nvSpPr>
                    <p:spPr bwMode="auto">
                      <a:xfrm>
                        <a:off x="4041" y="2344"/>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 name="Text Box 26"/>
                      <p:cNvSpPr txBox="1">
                        <a:spLocks noChangeArrowheads="1"/>
                      </p:cNvSpPr>
                      <p:nvPr/>
                    </p:nvSpPr>
                    <p:spPr bwMode="auto">
                      <a:xfrm>
                        <a:off x="4581" y="1984"/>
                        <a:ext cx="720" cy="72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sym typeface="Symbol" pitchFamily="18" charset="2"/>
                          </a:rPr>
                          <a:t></a:t>
                        </a:r>
                        <a:r>
                          <a:rPr lang="en-US" sz="1600" b="1" i="1" baseline="-25000">
                            <a:solidFill>
                              <a:schemeClr val="accent2"/>
                            </a:solidFill>
                          </a:rPr>
                          <a:t>x</a:t>
                        </a:r>
                        <a:endParaRPr lang="en-US" sz="1600" b="1" i="1">
                          <a:solidFill>
                            <a:schemeClr val="accent2"/>
                          </a:solidFill>
                        </a:endParaRPr>
                      </a:p>
                    </p:txBody>
                  </p:sp>
                  <p:sp>
                    <p:nvSpPr>
                      <p:cNvPr id="47" name="Text Box 27"/>
                      <p:cNvSpPr txBox="1">
                        <a:spLocks noChangeArrowheads="1"/>
                      </p:cNvSpPr>
                      <p:nvPr/>
                    </p:nvSpPr>
                    <p:spPr bwMode="auto">
                      <a:xfrm>
                        <a:off x="3861" y="2884"/>
                        <a:ext cx="720" cy="72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sym typeface="Symbol" pitchFamily="18" charset="2"/>
                          </a:rPr>
                          <a:t></a:t>
                        </a:r>
                        <a:r>
                          <a:rPr lang="en-US" sz="1600" b="1" i="1" baseline="-25000">
                            <a:solidFill>
                              <a:schemeClr val="accent2"/>
                            </a:solidFill>
                          </a:rPr>
                          <a:t>y</a:t>
                        </a:r>
                        <a:endParaRPr lang="en-US" sz="1600" b="1" i="1">
                          <a:solidFill>
                            <a:schemeClr val="accent2"/>
                          </a:solidFill>
                        </a:endParaRPr>
                      </a:p>
                    </p:txBody>
                  </p:sp>
                  <p:sp>
                    <p:nvSpPr>
                      <p:cNvPr id="48" name="Rectangle 28"/>
                      <p:cNvSpPr>
                        <a:spLocks noChangeArrowheads="1"/>
                      </p:cNvSpPr>
                      <p:nvPr/>
                    </p:nvSpPr>
                    <p:spPr bwMode="auto">
                      <a:xfrm>
                        <a:off x="3861" y="2164"/>
                        <a:ext cx="360" cy="360"/>
                      </a:xfrm>
                      <a:prstGeom prst="rect">
                        <a:avLst/>
                      </a:prstGeom>
                      <a:solidFill>
                        <a:srgbClr val="CCFFFF"/>
                      </a:solidFill>
                      <a:ln w="9525">
                        <a:solidFill>
                          <a:srgbClr val="000000"/>
                        </a:solidFill>
                        <a:miter lim="800000"/>
                        <a:headEnd/>
                        <a:tailEnd/>
                      </a:ln>
                    </p:spPr>
                    <p:txBody>
                      <a:bodyPr/>
                      <a:lstStyle/>
                      <a:p>
                        <a:endParaRPr lang="en-US"/>
                      </a:p>
                    </p:txBody>
                  </p:sp>
                </p:grpSp>
              </p:grpSp>
              <p:sp>
                <p:nvSpPr>
                  <p:cNvPr id="35" name="Line 29"/>
                  <p:cNvSpPr>
                    <a:spLocks noChangeShapeType="1"/>
                  </p:cNvSpPr>
                  <p:nvPr/>
                </p:nvSpPr>
                <p:spPr bwMode="auto">
                  <a:xfrm>
                    <a:off x="2961" y="4324"/>
                    <a:ext cx="6660" cy="0"/>
                  </a:xfrm>
                  <a:prstGeom prst="line">
                    <a:avLst/>
                  </a:prstGeom>
                  <a:noFill/>
                  <a:ln w="9525">
                    <a:solidFill>
                      <a:srgbClr val="000000"/>
                    </a:solidFill>
                    <a:prstDash val="lgDashDot"/>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Text Box 30"/>
                  <p:cNvSpPr txBox="1">
                    <a:spLocks noChangeArrowheads="1"/>
                  </p:cNvSpPr>
                  <p:nvPr/>
                </p:nvSpPr>
                <p:spPr bwMode="auto">
                  <a:xfrm>
                    <a:off x="7281" y="4144"/>
                    <a:ext cx="1620" cy="54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mid-height</a:t>
                    </a:r>
                  </a:p>
                </p:txBody>
              </p:sp>
              <p:sp>
                <p:nvSpPr>
                  <p:cNvPr id="37" name="Line 31"/>
                  <p:cNvSpPr>
                    <a:spLocks noChangeShapeType="1"/>
                  </p:cNvSpPr>
                  <p:nvPr/>
                </p:nvSpPr>
                <p:spPr bwMode="auto">
                  <a:xfrm>
                    <a:off x="6381" y="2344"/>
                    <a:ext cx="0" cy="3960"/>
                  </a:xfrm>
                  <a:prstGeom prst="line">
                    <a:avLst/>
                  </a:prstGeom>
                  <a:noFill/>
                  <a:ln w="9525">
                    <a:solidFill>
                      <a:srgbClr val="000000"/>
                    </a:solidFill>
                    <a:prstDash val="lgDashDot"/>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Text Box 32"/>
                  <p:cNvSpPr txBox="1">
                    <a:spLocks noChangeArrowheads="1"/>
                  </p:cNvSpPr>
                  <p:nvPr/>
                </p:nvSpPr>
                <p:spPr bwMode="auto">
                  <a:xfrm>
                    <a:off x="5841" y="5224"/>
                    <a:ext cx="1620" cy="54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mid-length</a:t>
                    </a:r>
                  </a:p>
                </p:txBody>
              </p:sp>
            </p:grpSp>
            <p:sp>
              <p:nvSpPr>
                <p:cNvPr id="21" name="Line 33"/>
                <p:cNvSpPr>
                  <a:spLocks noChangeShapeType="1"/>
                </p:cNvSpPr>
                <p:nvPr/>
              </p:nvSpPr>
              <p:spPr bwMode="auto">
                <a:xfrm>
                  <a:off x="2961" y="7024"/>
                  <a:ext cx="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4"/>
                <p:cNvSpPr>
                  <a:spLocks noChangeShapeType="1"/>
                </p:cNvSpPr>
                <p:nvPr/>
              </p:nvSpPr>
              <p:spPr bwMode="auto">
                <a:xfrm>
                  <a:off x="9621" y="7024"/>
                  <a:ext cx="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35"/>
                <p:cNvSpPr>
                  <a:spLocks noChangeShapeType="1"/>
                </p:cNvSpPr>
                <p:nvPr/>
              </p:nvSpPr>
              <p:spPr bwMode="auto">
                <a:xfrm flipH="1">
                  <a:off x="2961" y="7204"/>
                  <a:ext cx="16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 name="Line 36"/>
                <p:cNvSpPr>
                  <a:spLocks noChangeShapeType="1"/>
                </p:cNvSpPr>
                <p:nvPr/>
              </p:nvSpPr>
              <p:spPr bwMode="auto">
                <a:xfrm>
                  <a:off x="6741" y="7204"/>
                  <a:ext cx="28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 name="Text Box 37"/>
                <p:cNvSpPr txBox="1">
                  <a:spLocks noChangeArrowheads="1"/>
                </p:cNvSpPr>
                <p:nvPr/>
              </p:nvSpPr>
              <p:spPr bwMode="auto">
                <a:xfrm>
                  <a:off x="4761" y="7024"/>
                  <a:ext cx="2160" cy="36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4m, 6m and 9m</a:t>
                  </a:r>
                </a:p>
              </p:txBody>
            </p:sp>
            <p:sp>
              <p:nvSpPr>
                <p:cNvPr id="26" name="Line 38"/>
                <p:cNvSpPr>
                  <a:spLocks noChangeShapeType="1"/>
                </p:cNvSpPr>
                <p:nvPr/>
              </p:nvSpPr>
              <p:spPr bwMode="auto">
                <a:xfrm flipV="1">
                  <a:off x="10881" y="2344"/>
                  <a:ext cx="0" cy="10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 name="Line 39"/>
                <p:cNvSpPr>
                  <a:spLocks noChangeShapeType="1"/>
                </p:cNvSpPr>
                <p:nvPr/>
              </p:nvSpPr>
              <p:spPr bwMode="auto">
                <a:xfrm>
                  <a:off x="10701" y="2344"/>
                  <a:ext cx="3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40"/>
                <p:cNvSpPr>
                  <a:spLocks noChangeShapeType="1"/>
                </p:cNvSpPr>
                <p:nvPr/>
              </p:nvSpPr>
              <p:spPr bwMode="auto">
                <a:xfrm>
                  <a:off x="10701" y="6304"/>
                  <a:ext cx="3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41"/>
                <p:cNvSpPr>
                  <a:spLocks noChangeShapeType="1"/>
                </p:cNvSpPr>
                <p:nvPr/>
              </p:nvSpPr>
              <p:spPr bwMode="auto">
                <a:xfrm>
                  <a:off x="10881" y="4324"/>
                  <a:ext cx="0" cy="19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Text Box 42"/>
                <p:cNvSpPr txBox="1">
                  <a:spLocks noChangeArrowheads="1"/>
                </p:cNvSpPr>
                <p:nvPr/>
              </p:nvSpPr>
              <p:spPr bwMode="auto">
                <a:xfrm>
                  <a:off x="10521" y="3604"/>
                  <a:ext cx="900" cy="36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600" b="1" i="1">
                      <a:solidFill>
                        <a:schemeClr val="accent2"/>
                      </a:solidFill>
                    </a:rPr>
                    <a:t>3.0m</a:t>
                  </a:r>
                </a:p>
              </p:txBody>
            </p:sp>
          </p:grpSp>
          <p:grpSp>
            <p:nvGrpSpPr>
              <p:cNvPr id="11" name="Group 43"/>
              <p:cNvGrpSpPr>
                <a:grpSpLocks/>
              </p:cNvGrpSpPr>
              <p:nvPr/>
            </p:nvGrpSpPr>
            <p:grpSpPr bwMode="auto">
              <a:xfrm>
                <a:off x="8001" y="2344"/>
                <a:ext cx="1620" cy="720"/>
                <a:chOff x="7821" y="2344"/>
                <a:chExt cx="1800" cy="1080"/>
              </a:xfrm>
            </p:grpSpPr>
            <p:sp>
              <p:nvSpPr>
                <p:cNvPr id="12" name="Line 44"/>
                <p:cNvSpPr>
                  <a:spLocks noChangeShapeType="1"/>
                </p:cNvSpPr>
                <p:nvPr/>
              </p:nvSpPr>
              <p:spPr bwMode="auto">
                <a:xfrm>
                  <a:off x="7821" y="2704"/>
                  <a:ext cx="1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45"/>
                <p:cNvSpPr>
                  <a:spLocks noChangeShapeType="1"/>
                </p:cNvSpPr>
                <p:nvPr/>
              </p:nvSpPr>
              <p:spPr bwMode="auto">
                <a:xfrm>
                  <a:off x="8181" y="3064"/>
                  <a:ext cx="14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46"/>
                <p:cNvSpPr>
                  <a:spLocks noChangeShapeType="1"/>
                </p:cNvSpPr>
                <p:nvPr/>
              </p:nvSpPr>
              <p:spPr bwMode="auto">
                <a:xfrm>
                  <a:off x="9261" y="23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47"/>
                <p:cNvSpPr>
                  <a:spLocks noChangeShapeType="1"/>
                </p:cNvSpPr>
                <p:nvPr/>
              </p:nvSpPr>
              <p:spPr bwMode="auto">
                <a:xfrm>
                  <a:off x="8361" y="23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48"/>
                <p:cNvSpPr>
                  <a:spLocks noChangeShapeType="1"/>
                </p:cNvSpPr>
                <p:nvPr/>
              </p:nvSpPr>
              <p:spPr bwMode="auto">
                <a:xfrm>
                  <a:off x="8901" y="27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49"/>
                <p:cNvSpPr>
                  <a:spLocks noChangeShapeType="1"/>
                </p:cNvSpPr>
                <p:nvPr/>
              </p:nvSpPr>
              <p:spPr bwMode="auto">
                <a:xfrm flipH="1">
                  <a:off x="8181" y="3424"/>
                  <a:ext cx="14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50"/>
                <p:cNvSpPr>
                  <a:spLocks noChangeShapeType="1"/>
                </p:cNvSpPr>
                <p:nvPr/>
              </p:nvSpPr>
              <p:spPr bwMode="auto">
                <a:xfrm>
                  <a:off x="9261" y="306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51"/>
                <p:cNvSpPr>
                  <a:spLocks noChangeShapeType="1"/>
                </p:cNvSpPr>
                <p:nvPr/>
              </p:nvSpPr>
              <p:spPr bwMode="auto">
                <a:xfrm>
                  <a:off x="8361" y="306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spTree>
    <p:extLst>
      <p:ext uri="{BB962C8B-B14F-4D97-AF65-F5344CB8AC3E}">
        <p14:creationId xmlns:p14="http://schemas.microsoft.com/office/powerpoint/2010/main" val="420619278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26465"/>
              </p:ext>
            </p:extLst>
          </p:nvPr>
        </p:nvGraphicFramePr>
        <p:xfrm>
          <a:off x="914400" y="1325492"/>
          <a:ext cx="4981575" cy="3372619"/>
        </p:xfrm>
        <a:graphic>
          <a:graphicData uri="http://schemas.openxmlformats.org/presentationml/2006/ole">
            <mc:AlternateContent xmlns:mc="http://schemas.openxmlformats.org/markup-compatibility/2006">
              <mc:Choice xmlns:v="urn:schemas-microsoft-com:vml" Requires="v">
                <p:oleObj spid="_x0000_s153623" r:id="rId3" imgW="5706272" imgH="3866667" progId="PBrush">
                  <p:embed/>
                </p:oleObj>
              </mc:Choice>
              <mc:Fallback>
                <p:oleObj r:id="rId3" imgW="5706272" imgH="3866667"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325492"/>
                        <a:ext cx="4981575" cy="3372619"/>
                      </a:xfrm>
                      <a:prstGeom prst="rect">
                        <a:avLst/>
                      </a:prstGeom>
                      <a:noFill/>
                      <a:ln>
                        <a:noFill/>
                      </a:ln>
                    </p:spPr>
                  </p:pic>
                </p:oleObj>
              </mc:Fallback>
            </mc:AlternateContent>
          </a:graphicData>
        </a:graphic>
      </p:graphicFrame>
      <p:sp>
        <p:nvSpPr>
          <p:cNvPr id="8" name="Text Box 6"/>
          <p:cNvSpPr txBox="1">
            <a:spLocks noChangeArrowheads="1"/>
          </p:cNvSpPr>
          <p:nvPr/>
        </p:nvSpPr>
        <p:spPr bwMode="auto">
          <a:xfrm>
            <a:off x="1603629" y="5143500"/>
            <a:ext cx="4114800" cy="830997"/>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smtClean="0"/>
              <a:t>S </a:t>
            </a:r>
            <a:r>
              <a:rPr lang="en-US" b="1" dirty="0" err="1" smtClean="0"/>
              <a:t>S</a:t>
            </a:r>
            <a:r>
              <a:rPr lang="en-US" b="1" dirty="0" smtClean="0"/>
              <a:t> C F boundary condition for the 4 edges of the wall</a:t>
            </a:r>
            <a:endParaRPr lang="en-US" b="1" dirty="0"/>
          </a:p>
        </p:txBody>
      </p:sp>
    </p:spTree>
    <p:extLst>
      <p:ext uri="{BB962C8B-B14F-4D97-AF65-F5344CB8AC3E}">
        <p14:creationId xmlns:p14="http://schemas.microsoft.com/office/powerpoint/2010/main" val="31581634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88666125"/>
              </p:ext>
            </p:extLst>
          </p:nvPr>
        </p:nvGraphicFramePr>
        <p:xfrm>
          <a:off x="1066801" y="1371601"/>
          <a:ext cx="5431094" cy="3771900"/>
        </p:xfrm>
        <a:graphic>
          <a:graphicData uri="http://schemas.openxmlformats.org/presentationml/2006/ole">
            <mc:AlternateContent xmlns:mc="http://schemas.openxmlformats.org/markup-compatibility/2006">
              <mc:Choice xmlns:v="urn:schemas-microsoft-com:vml" Requires="v">
                <p:oleObj spid="_x0000_s154647" r:id="rId3" imgW="5695238" imgH="3933333" progId="PBrush">
                  <p:embed/>
                </p:oleObj>
              </mc:Choice>
              <mc:Fallback>
                <p:oleObj r:id="rId3" imgW="5695238" imgH="3933333"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1" y="1371601"/>
                        <a:ext cx="5431094" cy="3771900"/>
                      </a:xfrm>
                      <a:prstGeom prst="rect">
                        <a:avLst/>
                      </a:prstGeom>
                      <a:noFill/>
                      <a:ln>
                        <a:noFill/>
                      </a:ln>
                    </p:spPr>
                  </p:pic>
                </p:oleObj>
              </mc:Fallback>
            </mc:AlternateContent>
          </a:graphicData>
        </a:graphic>
      </p:graphicFrame>
      <p:sp>
        <p:nvSpPr>
          <p:cNvPr id="8" name="Text Box 6"/>
          <p:cNvSpPr txBox="1">
            <a:spLocks noChangeArrowheads="1"/>
          </p:cNvSpPr>
          <p:nvPr/>
        </p:nvSpPr>
        <p:spPr bwMode="auto">
          <a:xfrm>
            <a:off x="1603629" y="5257800"/>
            <a:ext cx="4114800" cy="830997"/>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smtClean="0"/>
              <a:t>S </a:t>
            </a:r>
            <a:r>
              <a:rPr lang="en-US" b="1" dirty="0" err="1" smtClean="0"/>
              <a:t>S</a:t>
            </a:r>
            <a:r>
              <a:rPr lang="en-US" b="1" dirty="0" smtClean="0"/>
              <a:t> C S boundary condition for the 4 edges of the wall</a:t>
            </a:r>
            <a:endParaRPr lang="en-US" b="1" dirty="0"/>
          </a:p>
        </p:txBody>
      </p:sp>
    </p:spTree>
    <p:extLst>
      <p:ext uri="{BB962C8B-B14F-4D97-AF65-F5344CB8AC3E}">
        <p14:creationId xmlns:p14="http://schemas.microsoft.com/office/powerpoint/2010/main" val="1747839659"/>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72187874"/>
              </p:ext>
            </p:extLst>
          </p:nvPr>
        </p:nvGraphicFramePr>
        <p:xfrm>
          <a:off x="1752600" y="1174792"/>
          <a:ext cx="4191000" cy="4294503"/>
        </p:xfrm>
        <a:graphic>
          <a:graphicData uri="http://schemas.openxmlformats.org/presentationml/2006/ole">
            <mc:AlternateContent xmlns:mc="http://schemas.openxmlformats.org/markup-compatibility/2006">
              <mc:Choice xmlns:v="urn:schemas-microsoft-com:vml" Requires="v">
                <p:oleObj spid="_x0000_s155671" name="Chart" r:id="rId3" imgW="2667000" imgH="2733675" progId="Excel.Chart.8">
                  <p:embed/>
                </p:oleObj>
              </mc:Choice>
              <mc:Fallback>
                <p:oleObj name="Chart" r:id="rId3" imgW="2667000" imgH="273367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174792"/>
                        <a:ext cx="4191000" cy="4294503"/>
                      </a:xfrm>
                      <a:prstGeom prst="rect">
                        <a:avLst/>
                      </a:prstGeom>
                      <a:noFill/>
                      <a:ln>
                        <a:noFill/>
                      </a:ln>
                    </p:spPr>
                  </p:pic>
                </p:oleObj>
              </mc:Fallback>
            </mc:AlternateContent>
          </a:graphicData>
        </a:graphic>
      </p:graphicFrame>
      <p:sp>
        <p:nvSpPr>
          <p:cNvPr id="8" name="Rectangle 2"/>
          <p:cNvSpPr>
            <a:spLocks noChangeArrowheads="1"/>
          </p:cNvSpPr>
          <p:nvPr/>
        </p:nvSpPr>
        <p:spPr bwMode="auto">
          <a:xfrm>
            <a:off x="762000" y="5562600"/>
            <a:ext cx="6820653" cy="307777"/>
          </a:xfrm>
          <a:prstGeom prst="rect">
            <a:avLst/>
          </a:prstGeom>
          <a:solidFill>
            <a:srgbClr val="FFFF00"/>
          </a:solidFill>
          <a:ln>
            <a:noFill/>
          </a:ln>
        </p:spPr>
        <p:txBody>
          <a:bodyPr wrap="square">
            <a:spAutoFit/>
          </a:bodyPr>
          <a:lstStyle/>
          <a:p>
            <a:r>
              <a:rPr lang="en-US" sz="1400" b="1" dirty="0">
                <a:cs typeface="Times New Roman" pitchFamily="18" charset="0"/>
              </a:rPr>
              <a:t>STRESSES IN MASONRY WALLS DURING EARTHQUAKE GROUND MOTIONS</a:t>
            </a:r>
            <a:r>
              <a:rPr lang="en-US" sz="1400" dirty="0"/>
              <a:t> </a:t>
            </a:r>
          </a:p>
        </p:txBody>
      </p:sp>
    </p:spTree>
    <p:extLst>
      <p:ext uri="{BB962C8B-B14F-4D97-AF65-F5344CB8AC3E}">
        <p14:creationId xmlns:p14="http://schemas.microsoft.com/office/powerpoint/2010/main" val="41581802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59911489"/>
              </p:ext>
            </p:extLst>
          </p:nvPr>
        </p:nvGraphicFramePr>
        <p:xfrm>
          <a:off x="1628139" y="1081018"/>
          <a:ext cx="4464051" cy="4543563"/>
        </p:xfrm>
        <a:graphic>
          <a:graphicData uri="http://schemas.openxmlformats.org/presentationml/2006/ole">
            <mc:AlternateContent xmlns:mc="http://schemas.openxmlformats.org/markup-compatibility/2006">
              <mc:Choice xmlns:v="urn:schemas-microsoft-com:vml" Requires="v">
                <p:oleObj spid="_x0000_s156695" name="Chart" r:id="rId3" imgW="2676525" imgH="2724150" progId="Excel.Chart.8">
                  <p:embed/>
                </p:oleObj>
              </mc:Choice>
              <mc:Fallback>
                <p:oleObj name="Chart" r:id="rId3" imgW="2676525" imgH="272415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139" y="1081018"/>
                        <a:ext cx="4464051" cy="4543563"/>
                      </a:xfrm>
                      <a:prstGeom prst="rect">
                        <a:avLst/>
                      </a:prstGeom>
                      <a:noFill/>
                      <a:ln>
                        <a:noFill/>
                      </a:ln>
                    </p:spPr>
                  </p:pic>
                </p:oleObj>
              </mc:Fallback>
            </mc:AlternateContent>
          </a:graphicData>
        </a:graphic>
      </p:graphicFrame>
      <p:sp>
        <p:nvSpPr>
          <p:cNvPr id="8" name="Rectangle 2"/>
          <p:cNvSpPr>
            <a:spLocks noChangeArrowheads="1"/>
          </p:cNvSpPr>
          <p:nvPr/>
        </p:nvSpPr>
        <p:spPr bwMode="auto">
          <a:xfrm>
            <a:off x="783336" y="5710392"/>
            <a:ext cx="6820653" cy="307777"/>
          </a:xfrm>
          <a:prstGeom prst="rect">
            <a:avLst/>
          </a:prstGeom>
          <a:solidFill>
            <a:srgbClr val="FFFF00"/>
          </a:solidFill>
          <a:ln>
            <a:noFill/>
          </a:ln>
        </p:spPr>
        <p:txBody>
          <a:bodyPr wrap="square">
            <a:spAutoFit/>
          </a:bodyPr>
          <a:lstStyle/>
          <a:p>
            <a:r>
              <a:rPr lang="en-US" sz="1400" b="1" dirty="0">
                <a:cs typeface="Times New Roman" pitchFamily="18" charset="0"/>
              </a:rPr>
              <a:t>STRESSES IN MASONRY WALLS DURING EARTHQUAKE GROUND MOTIONS</a:t>
            </a:r>
            <a:r>
              <a:rPr lang="en-US" sz="1400" dirty="0"/>
              <a:t> </a:t>
            </a:r>
          </a:p>
        </p:txBody>
      </p:sp>
    </p:spTree>
    <p:extLst>
      <p:ext uri="{BB962C8B-B14F-4D97-AF65-F5344CB8AC3E}">
        <p14:creationId xmlns:p14="http://schemas.microsoft.com/office/powerpoint/2010/main" val="151341741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519412977"/>
              </p:ext>
            </p:extLst>
          </p:nvPr>
        </p:nvGraphicFramePr>
        <p:xfrm>
          <a:off x="609600" y="1336675"/>
          <a:ext cx="5334000" cy="3575050"/>
        </p:xfrm>
        <a:graphic>
          <a:graphicData uri="http://schemas.openxmlformats.org/presentationml/2006/ole">
            <mc:AlternateContent xmlns:mc="http://schemas.openxmlformats.org/markup-compatibility/2006">
              <mc:Choice xmlns:v="urn:schemas-microsoft-com:vml" Requires="v">
                <p:oleObj spid="_x0000_s157719" name="Chart" r:id="rId3" imgW="4831283" imgH="3307554" progId="Excel.Chart.8">
                  <p:embed/>
                </p:oleObj>
              </mc:Choice>
              <mc:Fallback>
                <p:oleObj name="Chart" r:id="rId3" imgW="4831283" imgH="3307554"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336675"/>
                        <a:ext cx="5334000" cy="3575050"/>
                      </a:xfrm>
                      <a:prstGeom prst="rect">
                        <a:avLst/>
                      </a:prstGeom>
                      <a:noFill/>
                      <a:ln>
                        <a:noFill/>
                      </a:ln>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a:spLocks noChangeArrowheads="1"/>
          </p:cNvSpPr>
          <p:nvPr/>
        </p:nvSpPr>
        <p:spPr bwMode="auto">
          <a:xfrm>
            <a:off x="1828800" y="4953000"/>
            <a:ext cx="3276600" cy="1077218"/>
          </a:xfrm>
          <a:prstGeom prst="rect">
            <a:avLst/>
          </a:prstGeom>
          <a:solidFill>
            <a:srgbClr val="FFFF00"/>
          </a:solidFill>
          <a:ln>
            <a:noFill/>
          </a:ln>
        </p:spPr>
        <p:txBody>
          <a:bodyPr wrap="square">
            <a:spAutoFit/>
          </a:bodyPr>
          <a:lstStyle/>
          <a:p>
            <a:r>
              <a:rPr lang="en-US" sz="3200" b="1" dirty="0">
                <a:solidFill>
                  <a:srgbClr val="CC3300"/>
                </a:solidFill>
                <a:sym typeface="Symbol" pitchFamily="18" charset="2"/>
              </a:rPr>
              <a:t> </a:t>
            </a:r>
            <a:r>
              <a:rPr lang="en-US" b="1" dirty="0">
                <a:solidFill>
                  <a:srgbClr val="CC3300"/>
                </a:solidFill>
                <a:sym typeface="Symbol" pitchFamily="18" charset="2"/>
              </a:rPr>
              <a:t>(parallel-to-bed-joints) </a:t>
            </a:r>
            <a:r>
              <a:rPr lang="en-US" b="1" dirty="0" smtClean="0">
                <a:solidFill>
                  <a:srgbClr val="CC3300"/>
                </a:solidFill>
                <a:sym typeface="Symbol" pitchFamily="18" charset="2"/>
              </a:rPr>
              <a:t>Strength: </a:t>
            </a:r>
            <a:r>
              <a:rPr lang="en-US" b="1" dirty="0">
                <a:solidFill>
                  <a:srgbClr val="CC3300"/>
                </a:solidFill>
                <a:sym typeface="Symbol" pitchFamily="18" charset="2"/>
              </a:rPr>
              <a:t>&lt;</a:t>
            </a:r>
            <a:r>
              <a:rPr lang="en-US" b="1" dirty="0" smtClean="0">
                <a:solidFill>
                  <a:srgbClr val="CC3300"/>
                </a:solidFill>
                <a:sym typeface="Symbol" pitchFamily="18" charset="2"/>
              </a:rPr>
              <a:t> 0.36 </a:t>
            </a:r>
            <a:r>
              <a:rPr lang="en-US" b="1" dirty="0" err="1" smtClean="0">
                <a:solidFill>
                  <a:srgbClr val="CC3300"/>
                </a:solidFill>
                <a:sym typeface="Symbol" pitchFamily="18" charset="2"/>
              </a:rPr>
              <a:t>MPa</a:t>
            </a:r>
            <a:endParaRPr lang="en-US" sz="3200" b="1" dirty="0">
              <a:solidFill>
                <a:srgbClr val="CC3300"/>
              </a:solidFill>
              <a:sym typeface="Symbol" pitchFamily="18" charset="2"/>
            </a:endParaRPr>
          </a:p>
        </p:txBody>
      </p:sp>
    </p:spTree>
    <p:extLst>
      <p:ext uri="{BB962C8B-B14F-4D97-AF65-F5344CB8AC3E}">
        <p14:creationId xmlns:p14="http://schemas.microsoft.com/office/powerpoint/2010/main" val="236076525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685856539"/>
              </p:ext>
            </p:extLst>
          </p:nvPr>
        </p:nvGraphicFramePr>
        <p:xfrm>
          <a:off x="685800" y="1143000"/>
          <a:ext cx="5115997" cy="3737769"/>
        </p:xfrm>
        <a:graphic>
          <a:graphicData uri="http://schemas.openxmlformats.org/presentationml/2006/ole">
            <mc:AlternateContent xmlns:mc="http://schemas.openxmlformats.org/markup-compatibility/2006">
              <mc:Choice xmlns:v="urn:schemas-microsoft-com:vml" Requires="v">
                <p:oleObj spid="_x0000_s158743" name="Chart" r:id="rId3" imgW="4808525" imgH="3581739" progId="Excel.Chart.8">
                  <p:embed/>
                </p:oleObj>
              </mc:Choice>
              <mc:Fallback>
                <p:oleObj name="Chart" r:id="rId3" imgW="4808525" imgH="358173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143000"/>
                        <a:ext cx="5115997" cy="3737769"/>
                      </a:xfrm>
                      <a:prstGeom prst="rect">
                        <a:avLst/>
                      </a:prstGeom>
                      <a:noFill/>
                      <a:ln>
                        <a:noFill/>
                      </a:ln>
                    </p:spPr>
                  </p:pic>
                </p:oleObj>
              </mc:Fallback>
            </mc:AlternateContent>
          </a:graphicData>
        </a:graphic>
      </p:graphicFrame>
      <p:sp>
        <p:nvSpPr>
          <p:cNvPr id="8" name="Rectangle 7"/>
          <p:cNvSpPr>
            <a:spLocks noChangeArrowheads="1"/>
          </p:cNvSpPr>
          <p:nvPr/>
        </p:nvSpPr>
        <p:spPr bwMode="auto">
          <a:xfrm>
            <a:off x="1828800" y="5120640"/>
            <a:ext cx="3276600" cy="1077218"/>
          </a:xfrm>
          <a:prstGeom prst="rect">
            <a:avLst/>
          </a:prstGeom>
          <a:solidFill>
            <a:srgbClr val="FFFF00"/>
          </a:solidFill>
          <a:ln>
            <a:noFill/>
          </a:ln>
        </p:spPr>
        <p:txBody>
          <a:bodyPr wrap="square">
            <a:spAutoFit/>
          </a:bodyPr>
          <a:lstStyle/>
          <a:p>
            <a:r>
              <a:rPr lang="en-US" sz="3200" b="1" dirty="0">
                <a:solidFill>
                  <a:srgbClr val="CC3300"/>
                </a:solidFill>
                <a:sym typeface="Symbol" pitchFamily="18" charset="2"/>
              </a:rPr>
              <a:t> </a:t>
            </a:r>
            <a:r>
              <a:rPr lang="en-US" b="1" dirty="0" smtClean="0">
                <a:solidFill>
                  <a:srgbClr val="CC3300"/>
                </a:solidFill>
                <a:sym typeface="Symbol" pitchFamily="18" charset="2"/>
              </a:rPr>
              <a:t>(normal-to-bed-joints</a:t>
            </a:r>
            <a:r>
              <a:rPr lang="en-US" b="1" dirty="0">
                <a:solidFill>
                  <a:srgbClr val="CC3300"/>
                </a:solidFill>
                <a:sym typeface="Symbol" pitchFamily="18" charset="2"/>
              </a:rPr>
              <a:t>) </a:t>
            </a:r>
            <a:r>
              <a:rPr lang="en-US" b="1" dirty="0" smtClean="0">
                <a:solidFill>
                  <a:srgbClr val="CC3300"/>
                </a:solidFill>
                <a:sym typeface="Symbol" pitchFamily="18" charset="2"/>
              </a:rPr>
              <a:t>Strength: &lt; 0.10 </a:t>
            </a:r>
            <a:r>
              <a:rPr lang="en-US" b="1" dirty="0" err="1" smtClean="0">
                <a:solidFill>
                  <a:srgbClr val="CC3300"/>
                </a:solidFill>
                <a:sym typeface="Symbol" pitchFamily="18" charset="2"/>
              </a:rPr>
              <a:t>MPa</a:t>
            </a:r>
            <a:endParaRPr lang="en-US" sz="3200" b="1" dirty="0">
              <a:solidFill>
                <a:srgbClr val="CC3300"/>
              </a:solidFill>
              <a:sym typeface="Symbol" pitchFamily="18" charset="2"/>
            </a:endParaRPr>
          </a:p>
        </p:txBody>
      </p:sp>
    </p:spTree>
    <p:extLst>
      <p:ext uri="{BB962C8B-B14F-4D97-AF65-F5344CB8AC3E}">
        <p14:creationId xmlns:p14="http://schemas.microsoft.com/office/powerpoint/2010/main" val="9589647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019300"/>
            <a:ext cx="345045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1902758"/>
            <a:ext cx="3581400" cy="251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2"/>
          <p:cNvSpPr>
            <a:spLocks noChangeArrowheads="1"/>
          </p:cNvSpPr>
          <p:nvPr/>
        </p:nvSpPr>
        <p:spPr bwMode="auto">
          <a:xfrm>
            <a:off x="762000" y="4572000"/>
            <a:ext cx="6858001" cy="707886"/>
          </a:xfrm>
          <a:prstGeom prst="rect">
            <a:avLst/>
          </a:prstGeom>
          <a:solidFill>
            <a:srgbClr val="FFFF00"/>
          </a:solidFill>
          <a:ln>
            <a:noFill/>
          </a:ln>
        </p:spPr>
        <p:txBody>
          <a:bodyPr wrap="square">
            <a:spAutoFit/>
          </a:bodyPr>
          <a:lstStyle/>
          <a:p>
            <a:r>
              <a:rPr lang="en-US" sz="2000" b="1" dirty="0">
                <a:cs typeface="Times New Roman" pitchFamily="18" charset="0"/>
              </a:rPr>
              <a:t>Regions of maximum flexural stress for buildings without roof (a) </a:t>
            </a:r>
            <a:r>
              <a:rPr lang="en-US" sz="2000" b="1" dirty="0" err="1">
                <a:cs typeface="Times New Roman" pitchFamily="18" charset="0"/>
              </a:rPr>
              <a:t>σ</a:t>
            </a:r>
            <a:r>
              <a:rPr lang="en-US" sz="2000" b="1" baseline="-30000" dirty="0" err="1">
                <a:cs typeface="Times New Roman" pitchFamily="18" charset="0"/>
              </a:rPr>
              <a:t>x</a:t>
            </a:r>
            <a:r>
              <a:rPr lang="en-US" sz="2000" b="1" dirty="0">
                <a:cs typeface="Times New Roman" pitchFamily="18" charset="0"/>
              </a:rPr>
              <a:t> (b) </a:t>
            </a:r>
            <a:r>
              <a:rPr lang="en-US" sz="2000" b="1" dirty="0" err="1">
                <a:cs typeface="Times New Roman" pitchFamily="18" charset="0"/>
              </a:rPr>
              <a:t>σ</a:t>
            </a:r>
            <a:r>
              <a:rPr lang="en-US" sz="2000" b="1" baseline="-30000" dirty="0" err="1">
                <a:cs typeface="Times New Roman" pitchFamily="18" charset="0"/>
              </a:rPr>
              <a:t>y</a:t>
            </a:r>
            <a:r>
              <a:rPr lang="en-US" sz="2000" dirty="0"/>
              <a:t> </a:t>
            </a:r>
          </a:p>
        </p:txBody>
      </p:sp>
    </p:spTree>
    <p:extLst>
      <p:ext uri="{BB962C8B-B14F-4D97-AF65-F5344CB8AC3E}">
        <p14:creationId xmlns:p14="http://schemas.microsoft.com/office/powerpoint/2010/main" val="398525281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t="4602" b="4588"/>
          <a:stretch>
            <a:fillRect/>
          </a:stretch>
        </p:blipFill>
        <p:spPr bwMode="auto">
          <a:xfrm>
            <a:off x="685799" y="2066720"/>
            <a:ext cx="3231075" cy="2114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5409" b="8537"/>
          <a:stretch>
            <a:fillRect/>
          </a:stretch>
        </p:blipFill>
        <p:spPr bwMode="auto">
          <a:xfrm>
            <a:off x="4343399" y="1905000"/>
            <a:ext cx="3216343" cy="227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2"/>
          <p:cNvSpPr>
            <a:spLocks noChangeArrowheads="1"/>
          </p:cNvSpPr>
          <p:nvPr/>
        </p:nvSpPr>
        <p:spPr bwMode="auto">
          <a:xfrm>
            <a:off x="762000" y="4572000"/>
            <a:ext cx="6858001" cy="707886"/>
          </a:xfrm>
          <a:prstGeom prst="rect">
            <a:avLst/>
          </a:prstGeom>
          <a:solidFill>
            <a:srgbClr val="FFFF00"/>
          </a:solidFill>
          <a:ln>
            <a:noFill/>
          </a:ln>
        </p:spPr>
        <p:txBody>
          <a:bodyPr wrap="square">
            <a:spAutoFit/>
          </a:bodyPr>
          <a:lstStyle/>
          <a:p>
            <a:r>
              <a:rPr lang="en-US" sz="2000" b="1" dirty="0">
                <a:cs typeface="Times New Roman" pitchFamily="18" charset="0"/>
              </a:rPr>
              <a:t>Regions of maximum flexural stress for buildings </a:t>
            </a:r>
            <a:r>
              <a:rPr lang="en-US" sz="2000" b="1" dirty="0" smtClean="0">
                <a:cs typeface="Times New Roman" pitchFamily="18" charset="0"/>
              </a:rPr>
              <a:t>with </a:t>
            </a:r>
            <a:r>
              <a:rPr lang="en-US" sz="2000" b="1" dirty="0">
                <a:cs typeface="Times New Roman" pitchFamily="18" charset="0"/>
              </a:rPr>
              <a:t>roof (a) </a:t>
            </a:r>
            <a:r>
              <a:rPr lang="en-US" sz="2000" b="1" dirty="0" err="1">
                <a:cs typeface="Times New Roman" pitchFamily="18" charset="0"/>
              </a:rPr>
              <a:t>σ</a:t>
            </a:r>
            <a:r>
              <a:rPr lang="en-US" sz="2000" b="1" baseline="-30000" dirty="0" err="1">
                <a:cs typeface="Times New Roman" pitchFamily="18" charset="0"/>
              </a:rPr>
              <a:t>x</a:t>
            </a:r>
            <a:r>
              <a:rPr lang="en-US" sz="2000" b="1" dirty="0">
                <a:cs typeface="Times New Roman" pitchFamily="18" charset="0"/>
              </a:rPr>
              <a:t> (b) </a:t>
            </a:r>
            <a:r>
              <a:rPr lang="en-US" sz="2000" b="1" dirty="0" err="1">
                <a:cs typeface="Times New Roman" pitchFamily="18" charset="0"/>
              </a:rPr>
              <a:t>σ</a:t>
            </a:r>
            <a:r>
              <a:rPr lang="en-US" sz="2000" b="1" baseline="-30000" dirty="0" err="1">
                <a:cs typeface="Times New Roman" pitchFamily="18" charset="0"/>
              </a:rPr>
              <a:t>y</a:t>
            </a:r>
            <a:r>
              <a:rPr lang="en-US" sz="2000" dirty="0"/>
              <a:t> </a:t>
            </a:r>
          </a:p>
        </p:txBody>
      </p:sp>
    </p:spTree>
    <p:extLst>
      <p:ext uri="{BB962C8B-B14F-4D97-AF65-F5344CB8AC3E}">
        <p14:creationId xmlns:p14="http://schemas.microsoft.com/office/powerpoint/2010/main" val="88058782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l="20821" r="20821"/>
          <a:stretch>
            <a:fillRect/>
          </a:stretch>
        </p:blipFill>
        <p:spPr bwMode="auto">
          <a:xfrm>
            <a:off x="1752600" y="2096870"/>
            <a:ext cx="2209800" cy="207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4"/>
          <p:cNvSpPr>
            <a:spLocks noChangeArrowheads="1"/>
          </p:cNvSpPr>
          <p:nvPr/>
        </p:nvSpPr>
        <p:spPr bwMode="auto">
          <a:xfrm>
            <a:off x="1110361" y="4724400"/>
            <a:ext cx="4572000" cy="646331"/>
          </a:xfrm>
          <a:prstGeom prst="rect">
            <a:avLst/>
          </a:prstGeom>
          <a:solidFill>
            <a:srgbClr val="FFFF00"/>
          </a:solidFill>
          <a:ln>
            <a:noFill/>
          </a:ln>
        </p:spPr>
        <p:txBody>
          <a:bodyPr>
            <a:spAutoFit/>
          </a:bodyPr>
          <a:lstStyle/>
          <a:p>
            <a:r>
              <a:rPr lang="en-US" b="1" dirty="0">
                <a:cs typeface="Times New Roman" pitchFamily="18" charset="0"/>
              </a:rPr>
              <a:t>Regions of maximum shear stress in shear-walls </a:t>
            </a:r>
            <a:r>
              <a:rPr lang="en-US" b="1" dirty="0" smtClean="0">
                <a:cs typeface="Times New Roman" pitchFamily="18" charset="0"/>
              </a:rPr>
              <a:t>(</a:t>
            </a:r>
            <a:r>
              <a:rPr lang="en-US" b="1" dirty="0">
                <a:latin typeface="Symbol" pitchFamily="18" charset="2"/>
                <a:cs typeface="Times New Roman" pitchFamily="18" charset="0"/>
              </a:rPr>
              <a:t>t</a:t>
            </a:r>
            <a:r>
              <a:rPr lang="en-US" b="1" dirty="0" smtClean="0">
                <a:cs typeface="Times New Roman" pitchFamily="18" charset="0"/>
              </a:rPr>
              <a:t>)</a:t>
            </a:r>
            <a:r>
              <a:rPr lang="en-US" dirty="0" smtClean="0"/>
              <a:t> </a:t>
            </a:r>
            <a:endParaRPr lang="en-US" dirty="0"/>
          </a:p>
        </p:txBody>
      </p:sp>
    </p:spTree>
    <p:extLst>
      <p:ext uri="{BB962C8B-B14F-4D97-AF65-F5344CB8AC3E}">
        <p14:creationId xmlns:p14="http://schemas.microsoft.com/office/powerpoint/2010/main" val="198289786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342" t="6602" r="34071" b="13262"/>
          <a:stretch/>
        </p:blipFill>
        <p:spPr bwMode="auto">
          <a:xfrm>
            <a:off x="543889" y="1136072"/>
            <a:ext cx="3735504" cy="389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tt1"/>
          <p:cNvPicPr>
            <a:picLocks noChangeAspect="1" noChangeArrowheads="1"/>
          </p:cNvPicPr>
          <p:nvPr/>
        </p:nvPicPr>
        <p:blipFill>
          <a:blip r:embed="rId3" cstate="print">
            <a:extLst>
              <a:ext uri="{28A0092B-C50C-407E-A947-70E740481C1C}">
                <a14:useLocalDpi xmlns:a14="http://schemas.microsoft.com/office/drawing/2010/main" val="0"/>
              </a:ext>
            </a:extLst>
          </a:blip>
          <a:srcRect l="7378" r="3337" b="59087"/>
          <a:stretch>
            <a:fillRect/>
          </a:stretch>
        </p:blipFill>
        <p:spPr bwMode="auto">
          <a:xfrm>
            <a:off x="4572000" y="1295400"/>
            <a:ext cx="419100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2019300" y="5486400"/>
            <a:ext cx="3924300" cy="461665"/>
          </a:xfrm>
          <a:prstGeom prst="rect">
            <a:avLst/>
          </a:prstGeom>
          <a:solidFill>
            <a:srgbClr val="FFFF00"/>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smtClean="0"/>
              <a:t>Out </a:t>
            </a:r>
            <a:r>
              <a:rPr lang="en-US" dirty="0"/>
              <a:t>of plane flexural collapse</a:t>
            </a:r>
          </a:p>
        </p:txBody>
      </p:sp>
    </p:spTree>
    <p:extLst>
      <p:ext uri="{BB962C8B-B14F-4D97-AF65-F5344CB8AC3E}">
        <p14:creationId xmlns:p14="http://schemas.microsoft.com/office/powerpoint/2010/main" val="225382696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023" t="7238" r="35893" b="14476"/>
          <a:stretch/>
        </p:blipFill>
        <p:spPr bwMode="auto">
          <a:xfrm>
            <a:off x="438150" y="1260764"/>
            <a:ext cx="3619500" cy="424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tt1"/>
          <p:cNvPicPr>
            <a:picLocks noChangeAspect="1" noChangeArrowheads="1"/>
          </p:cNvPicPr>
          <p:nvPr/>
        </p:nvPicPr>
        <p:blipFill>
          <a:blip r:embed="rId3" cstate="print">
            <a:extLst>
              <a:ext uri="{28A0092B-C50C-407E-A947-70E740481C1C}">
                <a14:useLocalDpi xmlns:a14="http://schemas.microsoft.com/office/drawing/2010/main" val="0"/>
              </a:ext>
            </a:extLst>
          </a:blip>
          <a:srcRect l="4391" t="52885" r="4918" b="5148"/>
          <a:stretch>
            <a:fillRect/>
          </a:stretch>
        </p:blipFill>
        <p:spPr bwMode="auto">
          <a:xfrm>
            <a:off x="4312920" y="1566862"/>
            <a:ext cx="4267200"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2057400" y="4324350"/>
            <a:ext cx="3142488" cy="1802130"/>
            <a:chOff x="2057400" y="4324350"/>
            <a:chExt cx="3142488" cy="1802130"/>
          </a:xfrm>
        </p:grpSpPr>
        <p:grpSp>
          <p:nvGrpSpPr>
            <p:cNvPr id="3" name="Group 8"/>
            <p:cNvGrpSpPr/>
            <p:nvPr/>
          </p:nvGrpSpPr>
          <p:grpSpPr>
            <a:xfrm>
              <a:off x="2057400" y="5067300"/>
              <a:ext cx="3048000" cy="1059180"/>
              <a:chOff x="2057400" y="5067300"/>
              <a:chExt cx="3048000" cy="1059180"/>
            </a:xfrm>
          </p:grpSpPr>
          <p:sp>
            <p:nvSpPr>
              <p:cNvPr id="10" name="Line 5"/>
              <p:cNvSpPr>
                <a:spLocks noChangeShapeType="1"/>
              </p:cNvSpPr>
              <p:nvPr/>
            </p:nvSpPr>
            <p:spPr bwMode="auto">
              <a:xfrm flipH="1" flipV="1">
                <a:off x="2057400" y="5067300"/>
                <a:ext cx="685800" cy="4191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 name="Text Box 8"/>
              <p:cNvSpPr txBox="1">
                <a:spLocks noChangeArrowheads="1"/>
              </p:cNvSpPr>
              <p:nvPr/>
            </p:nvSpPr>
            <p:spPr bwMode="auto">
              <a:xfrm>
                <a:off x="2247900" y="5669280"/>
                <a:ext cx="2857500" cy="457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Typical X-type crack</a:t>
                </a:r>
              </a:p>
            </p:txBody>
          </p:sp>
        </p:grpSp>
        <p:sp>
          <p:nvSpPr>
            <p:cNvPr id="12" name="Line 6"/>
            <p:cNvSpPr>
              <a:spLocks noChangeShapeType="1"/>
            </p:cNvSpPr>
            <p:nvPr/>
          </p:nvSpPr>
          <p:spPr bwMode="auto">
            <a:xfrm flipV="1">
              <a:off x="4361688" y="4324350"/>
              <a:ext cx="838200" cy="11620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226698803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
          <p:cNvGraphicFramePr>
            <a:graphicFrameLocks noGrp="1"/>
          </p:cNvGraphicFramePr>
          <p:nvPr>
            <p:extLst>
              <p:ext uri="{D42A27DB-BD31-4B8C-83A1-F6EECF244321}">
                <p14:modId xmlns:p14="http://schemas.microsoft.com/office/powerpoint/2010/main" val="2714298573"/>
              </p:ext>
            </p:extLst>
          </p:nvPr>
        </p:nvGraphicFramePr>
        <p:xfrm>
          <a:off x="381000" y="1447800"/>
          <a:ext cx="8229600" cy="4419601"/>
        </p:xfrm>
        <a:graphic>
          <a:graphicData uri="http://schemas.openxmlformats.org/drawingml/2006/table">
            <a:tbl>
              <a:tblPr/>
              <a:tblGrid>
                <a:gridCol w="2209800"/>
                <a:gridCol w="6019800"/>
              </a:tblGrid>
              <a:tr h="4598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TYPE OF EQ.</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CRITERION</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85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3333FF"/>
                          </a:solidFill>
                          <a:effectLst/>
                          <a:latin typeface="Times New Roman" pitchFamily="18" charset="0"/>
                        </a:rPr>
                        <a:t>MILD </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Frequent occurrence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accent2"/>
                          </a:solidFill>
                          <a:effectLst/>
                          <a:latin typeface="Times New Roman" pitchFamily="18" charset="0"/>
                        </a:rPr>
                        <a:t>NO STRUCTURAL DAMAGES ADMISSIBLE, NON-STRUCTURAL DAMAGES ALLOWED BUT REPAIRABLE</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85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CC3300"/>
                          </a:solidFill>
                          <a:effectLst/>
                          <a:latin typeface="Times New Roman" pitchFamily="18" charset="0"/>
                        </a:rPr>
                        <a:t>MODERATE</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May occur once during the life-time of a structure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FF"/>
                          </a:solidFill>
                          <a:effectLst/>
                          <a:latin typeface="Times New Roman" pitchFamily="18" charset="0"/>
                        </a:rPr>
                        <a:t>ALLOW MINOR BUT REPAIRABLE STRUCTURAL DAMAGES</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15226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CC3300"/>
                          </a:solidFill>
                          <a:effectLst/>
                          <a:latin typeface="Times New Roman" pitchFamily="18" charset="0"/>
                        </a:rPr>
                        <a:t>MAJOR</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Very rare possibility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FF"/>
                          </a:solidFill>
                          <a:effectLst/>
                          <a:latin typeface="Times New Roman" pitchFamily="18" charset="0"/>
                        </a:rPr>
                        <a:t>MAJOR STRUCTURAL DAMAGE ALLOWED, BUT STRUCTURE </a:t>
                      </a:r>
                      <a:r>
                        <a:rPr kumimoji="0" lang="en-US" sz="1800" b="1" i="0" u="sng" strike="noStrike" cap="none" normalizeH="0" baseline="0" dirty="0" smtClean="0">
                          <a:ln>
                            <a:noFill/>
                          </a:ln>
                          <a:solidFill>
                            <a:srgbClr val="3333FF"/>
                          </a:solidFill>
                          <a:effectLst/>
                          <a:latin typeface="Times New Roman" pitchFamily="18" charset="0"/>
                        </a:rPr>
                        <a:t>SHOULD NOT COLLAPSE</a:t>
                      </a:r>
                      <a:endParaRPr kumimoji="0" lang="en-US" sz="1800" b="1" i="0" u="sng" strike="noStrike" cap="none" normalizeH="0" baseline="0" dirty="0" smtClean="0">
                        <a:ln>
                          <a:noFill/>
                        </a:ln>
                        <a:solidFill>
                          <a:schemeClr val="tx1"/>
                        </a:solidFill>
                        <a:effectLst/>
                        <a:latin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r>
            </a:tbl>
          </a:graphicData>
        </a:graphic>
      </p:graphicFrame>
      <p:sp>
        <p:nvSpPr>
          <p:cNvPr id="8" name="Text Box 2"/>
          <p:cNvSpPr txBox="1">
            <a:spLocks noChangeArrowheads="1"/>
          </p:cNvSpPr>
          <p:nvPr/>
        </p:nvSpPr>
        <p:spPr bwMode="auto">
          <a:xfrm>
            <a:off x="2621280" y="914400"/>
            <a:ext cx="2514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600" b="1" dirty="0">
                <a:solidFill>
                  <a:schemeClr val="accent2"/>
                </a:solidFill>
              </a:rPr>
              <a:t>DESIGN PHILOSOPHY</a:t>
            </a:r>
          </a:p>
        </p:txBody>
      </p:sp>
    </p:spTree>
    <p:extLst>
      <p:ext uri="{BB962C8B-B14F-4D97-AF65-F5344CB8AC3E}">
        <p14:creationId xmlns:p14="http://schemas.microsoft.com/office/powerpoint/2010/main" val="162544986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381000" y="1639824"/>
            <a:ext cx="81534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600" dirty="0">
                <a:solidFill>
                  <a:schemeClr val="accent2"/>
                </a:solidFill>
              </a:rPr>
              <a:t>Design Principles</a:t>
            </a:r>
          </a:p>
          <a:p>
            <a:pPr algn="just" eaLnBrk="1" hangingPunct="1">
              <a:spcBef>
                <a:spcPct val="50000"/>
              </a:spcBef>
              <a:buFont typeface="Wingdings" pitchFamily="2" charset="2"/>
              <a:buChar char="ü"/>
            </a:pPr>
            <a:r>
              <a:rPr lang="en-US" sz="3600" dirty="0">
                <a:cs typeface="Times New Roman" pitchFamily="18" charset="0"/>
              </a:rPr>
              <a:t>Achieve strength and ductile </a:t>
            </a:r>
            <a:r>
              <a:rPr lang="en-US" sz="3600" dirty="0" err="1">
                <a:cs typeface="Times New Roman" pitchFamily="18" charset="0"/>
              </a:rPr>
              <a:t>behaviour</a:t>
            </a:r>
            <a:r>
              <a:rPr lang="en-US" sz="3600" dirty="0">
                <a:cs typeface="Times New Roman" pitchFamily="18" charset="0"/>
              </a:rPr>
              <a:t> </a:t>
            </a:r>
          </a:p>
          <a:p>
            <a:pPr algn="just" eaLnBrk="1" hangingPunct="1">
              <a:spcBef>
                <a:spcPct val="50000"/>
              </a:spcBef>
              <a:buFont typeface="Wingdings" pitchFamily="2" charset="2"/>
              <a:buChar char="ü"/>
            </a:pPr>
            <a:r>
              <a:rPr lang="en-US" sz="3600" dirty="0">
                <a:cs typeface="Times New Roman" pitchFamily="18" charset="0"/>
              </a:rPr>
              <a:t>Maintain structural integrity</a:t>
            </a:r>
          </a:p>
          <a:p>
            <a:pPr algn="just" eaLnBrk="1" hangingPunct="1">
              <a:spcBef>
                <a:spcPct val="50000"/>
              </a:spcBef>
              <a:buFont typeface="Wingdings" pitchFamily="2" charset="2"/>
              <a:buNone/>
            </a:pPr>
            <a:r>
              <a:rPr lang="en-US" sz="3600" dirty="0" smtClean="0">
                <a:cs typeface="Times New Roman" pitchFamily="18" charset="0"/>
              </a:rPr>
              <a:t>In </a:t>
            </a:r>
            <a:r>
              <a:rPr lang="en-US" sz="3600" dirty="0">
                <a:cs typeface="Times New Roman" pitchFamily="18" charset="0"/>
              </a:rPr>
              <a:t>relatively simple and cost effective manner</a:t>
            </a:r>
            <a:r>
              <a:rPr lang="en-US" sz="3600" dirty="0" smtClean="0">
                <a:cs typeface="Times New Roman" pitchFamily="18" charset="0"/>
              </a:rPr>
              <a:t>!</a:t>
            </a:r>
            <a:endParaRPr lang="en-US" sz="3600" dirty="0">
              <a:cs typeface="Times New Roman" pitchFamily="18" charset="0"/>
            </a:endParaRPr>
          </a:p>
        </p:txBody>
      </p:sp>
    </p:spTree>
    <p:extLst>
      <p:ext uri="{BB962C8B-B14F-4D97-AF65-F5344CB8AC3E}">
        <p14:creationId xmlns:p14="http://schemas.microsoft.com/office/powerpoint/2010/main" val="244570598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4"/>
          <p:cNvSpPr txBox="1">
            <a:spLocks noChangeArrowheads="1"/>
          </p:cNvSpPr>
          <p:nvPr/>
        </p:nvSpPr>
        <p:spPr bwMode="auto">
          <a:xfrm>
            <a:off x="990600" y="1295400"/>
            <a:ext cx="7010400" cy="397031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150000"/>
              </a:lnSpc>
            </a:pPr>
            <a:r>
              <a:rPr lang="en-US" sz="2800" b="1" dirty="0">
                <a:solidFill>
                  <a:srgbClr val="FF0000"/>
                </a:solidFill>
                <a:latin typeface="Arial" charset="0"/>
              </a:rPr>
              <a:t>Different ways of reinforcing </a:t>
            </a:r>
            <a:r>
              <a:rPr lang="en-US" sz="2800" b="1" dirty="0" smtClean="0">
                <a:solidFill>
                  <a:srgbClr val="FF0000"/>
                </a:solidFill>
                <a:latin typeface="Arial" charset="0"/>
              </a:rPr>
              <a:t>masonry</a:t>
            </a:r>
          </a:p>
          <a:p>
            <a:pPr marL="514350" indent="-514350" eaLnBrk="1" hangingPunct="1">
              <a:lnSpc>
                <a:spcPct val="150000"/>
              </a:lnSpc>
              <a:buAutoNum type="arabicPeriod"/>
            </a:pPr>
            <a:r>
              <a:rPr lang="en-US" sz="2800" b="1" dirty="0" smtClean="0">
                <a:solidFill>
                  <a:srgbClr val="002060"/>
                </a:solidFill>
                <a:latin typeface="Arial" charset="0"/>
              </a:rPr>
              <a:t>Horizontal reinforcement</a:t>
            </a:r>
          </a:p>
          <a:p>
            <a:pPr marL="514350" indent="-514350" eaLnBrk="1" hangingPunct="1">
              <a:lnSpc>
                <a:spcPct val="150000"/>
              </a:lnSpc>
              <a:buAutoNum type="arabicPeriod"/>
            </a:pPr>
            <a:r>
              <a:rPr lang="en-US" sz="2800" b="1" dirty="0" smtClean="0">
                <a:solidFill>
                  <a:srgbClr val="00B050"/>
                </a:solidFill>
                <a:latin typeface="Arial" charset="0"/>
              </a:rPr>
              <a:t>Vertical reinforcement</a:t>
            </a:r>
          </a:p>
          <a:p>
            <a:pPr marL="514350" indent="-514350" eaLnBrk="1" hangingPunct="1">
              <a:lnSpc>
                <a:spcPct val="150000"/>
              </a:lnSpc>
              <a:buAutoNum type="alphaLcParenBoth"/>
            </a:pPr>
            <a:r>
              <a:rPr lang="en-US" sz="2800" b="1" dirty="0" smtClean="0">
                <a:latin typeface="Arial" charset="0"/>
              </a:rPr>
              <a:t>Core reinforcement</a:t>
            </a:r>
          </a:p>
          <a:p>
            <a:pPr marL="514350" indent="-514350" eaLnBrk="1" hangingPunct="1">
              <a:lnSpc>
                <a:spcPct val="150000"/>
              </a:lnSpc>
              <a:buAutoNum type="alphaLcParenBoth"/>
            </a:pPr>
            <a:r>
              <a:rPr lang="en-US" sz="2800" b="1" dirty="0" smtClean="0">
                <a:latin typeface="Arial" charset="0"/>
              </a:rPr>
              <a:t>Containment reinforcement (Surface reinforcement)</a:t>
            </a:r>
            <a:endParaRPr lang="en-US" sz="2800" b="1" dirty="0">
              <a:latin typeface="Arial" charset="0"/>
            </a:endParaRPr>
          </a:p>
        </p:txBody>
      </p:sp>
    </p:spTree>
    <p:extLst>
      <p:ext uri="{BB962C8B-B14F-4D97-AF65-F5344CB8AC3E}">
        <p14:creationId xmlns:p14="http://schemas.microsoft.com/office/powerpoint/2010/main" val="229272139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72684"/>
            <a:ext cx="5222483" cy="45126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172200" y="3276600"/>
            <a:ext cx="2819400" cy="1421928"/>
          </a:xfrm>
          <a:prstGeom prst="rect">
            <a:avLst/>
          </a:prstGeom>
          <a:solidFill>
            <a:srgbClr val="FFFF00"/>
          </a:solidFill>
          <a:ln>
            <a:solidFill>
              <a:schemeClr val="tx1"/>
            </a:solidFill>
          </a:ln>
        </p:spPr>
        <p:txBody>
          <a:bodyPr wrap="square">
            <a:spAutoFit/>
          </a:bodyPr>
          <a:lstStyle/>
          <a:p>
            <a:pPr lvl="0" eaLnBrk="0">
              <a:lnSpc>
                <a:spcPct val="80000"/>
              </a:lnSpc>
              <a:spcBef>
                <a:spcPts val="700"/>
              </a:spcBef>
              <a:defRPr/>
            </a:pPr>
            <a:r>
              <a:rPr lang="en-US" kern="0" dirty="0" smtClean="0">
                <a:solidFill>
                  <a:srgbClr val="0000FF"/>
                </a:solidFill>
              </a:rPr>
              <a:t>IS </a:t>
            </a:r>
            <a:r>
              <a:rPr lang="en-US" kern="0" dirty="0">
                <a:solidFill>
                  <a:srgbClr val="0000FF"/>
                </a:solidFill>
              </a:rPr>
              <a:t>4326 – 1993 (re-affirmed 1998), “Earthquake resistant design of buildings – codes of practice”, BIS, New Delhi</a:t>
            </a:r>
          </a:p>
        </p:txBody>
      </p:sp>
    </p:spTree>
    <p:extLst>
      <p:ext uri="{BB962C8B-B14F-4D97-AF65-F5344CB8AC3E}">
        <p14:creationId xmlns:p14="http://schemas.microsoft.com/office/powerpoint/2010/main" val="229187713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34212"/>
            <a:ext cx="7334250" cy="4991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53200" y="1676400"/>
            <a:ext cx="2511552" cy="1421928"/>
          </a:xfrm>
          <a:prstGeom prst="rect">
            <a:avLst/>
          </a:prstGeom>
          <a:solidFill>
            <a:srgbClr val="FFFF00"/>
          </a:solidFill>
          <a:ln>
            <a:solidFill>
              <a:schemeClr val="tx1"/>
            </a:solidFill>
          </a:ln>
        </p:spPr>
        <p:txBody>
          <a:bodyPr wrap="square">
            <a:spAutoFit/>
          </a:bodyPr>
          <a:lstStyle/>
          <a:p>
            <a:pPr lvl="0" eaLnBrk="0">
              <a:lnSpc>
                <a:spcPct val="80000"/>
              </a:lnSpc>
              <a:spcBef>
                <a:spcPts val="700"/>
              </a:spcBef>
              <a:defRPr/>
            </a:pPr>
            <a:r>
              <a:rPr lang="en-US" kern="0" dirty="0" smtClean="0">
                <a:solidFill>
                  <a:srgbClr val="0000FF"/>
                </a:solidFill>
              </a:rPr>
              <a:t>IS </a:t>
            </a:r>
            <a:r>
              <a:rPr lang="en-US" kern="0" dirty="0">
                <a:solidFill>
                  <a:srgbClr val="0000FF"/>
                </a:solidFill>
              </a:rPr>
              <a:t>4326 – 1993 (re-affirmed 1998), “Earthquake resistant design of buildings – codes of practice”, BIS, New Delhi</a:t>
            </a:r>
          </a:p>
        </p:txBody>
      </p:sp>
    </p:spTree>
    <p:extLst>
      <p:ext uri="{BB962C8B-B14F-4D97-AF65-F5344CB8AC3E}">
        <p14:creationId xmlns:p14="http://schemas.microsoft.com/office/powerpoint/2010/main" val="45011904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scan0004"/>
          <p:cNvPicPr>
            <a:picLocks noChangeAspect="1" noChangeArrowheads="1"/>
          </p:cNvPicPr>
          <p:nvPr/>
        </p:nvPicPr>
        <p:blipFill>
          <a:blip r:embed="rId2">
            <a:extLst>
              <a:ext uri="{28A0092B-C50C-407E-A947-70E740481C1C}">
                <a14:useLocalDpi xmlns:a14="http://schemas.microsoft.com/office/drawing/2010/main" val="0"/>
              </a:ext>
            </a:extLst>
          </a:blip>
          <a:srcRect l="32353" t="46431" r="8824" b="19380"/>
          <a:stretch>
            <a:fillRect/>
          </a:stretch>
        </p:blipFill>
        <p:spPr bwMode="auto">
          <a:xfrm>
            <a:off x="3116136" y="1630680"/>
            <a:ext cx="5680202" cy="454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can0004"/>
          <p:cNvPicPr>
            <a:picLocks noChangeAspect="1" noChangeArrowheads="1"/>
          </p:cNvPicPr>
          <p:nvPr/>
        </p:nvPicPr>
        <p:blipFill>
          <a:blip r:embed="rId3" cstate="print">
            <a:extLst>
              <a:ext uri="{28A0092B-C50C-407E-A947-70E740481C1C}">
                <a14:useLocalDpi xmlns:a14="http://schemas.microsoft.com/office/drawing/2010/main" val="0"/>
              </a:ext>
            </a:extLst>
          </a:blip>
          <a:srcRect l="33333" t="8681" r="8824" b="53569"/>
          <a:stretch>
            <a:fillRect/>
          </a:stretch>
        </p:blipFill>
        <p:spPr bwMode="auto">
          <a:xfrm>
            <a:off x="288823" y="1143000"/>
            <a:ext cx="2572741" cy="2311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93301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scan0003"/>
          <p:cNvPicPr>
            <a:picLocks noChangeAspect="1" noChangeArrowheads="1"/>
          </p:cNvPicPr>
          <p:nvPr/>
        </p:nvPicPr>
        <p:blipFill>
          <a:blip r:embed="rId2">
            <a:extLst>
              <a:ext uri="{28A0092B-C50C-407E-A947-70E740481C1C}">
                <a14:useLocalDpi xmlns:a14="http://schemas.microsoft.com/office/drawing/2010/main" val="0"/>
              </a:ext>
            </a:extLst>
          </a:blip>
          <a:srcRect l="31372" t="42159" r="9804" b="24365"/>
          <a:stretch>
            <a:fillRect/>
          </a:stretch>
        </p:blipFill>
        <p:spPr bwMode="auto">
          <a:xfrm>
            <a:off x="3810000" y="2053138"/>
            <a:ext cx="4816475" cy="37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can0003"/>
          <p:cNvPicPr>
            <a:picLocks noChangeAspect="1" noChangeArrowheads="1"/>
          </p:cNvPicPr>
          <p:nvPr/>
        </p:nvPicPr>
        <p:blipFill>
          <a:blip r:embed="rId3" cstate="print">
            <a:extLst>
              <a:ext uri="{28A0092B-C50C-407E-A947-70E740481C1C}">
                <a14:useLocalDpi xmlns:a14="http://schemas.microsoft.com/office/drawing/2010/main" val="0"/>
              </a:ext>
            </a:extLst>
          </a:blip>
          <a:srcRect l="30392" t="7257" r="9804" b="57130"/>
          <a:stretch>
            <a:fillRect/>
          </a:stretch>
        </p:blipFill>
        <p:spPr bwMode="auto">
          <a:xfrm>
            <a:off x="533400" y="3200400"/>
            <a:ext cx="288268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77922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SC017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264" y="1618488"/>
            <a:ext cx="52578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0853" y="3733800"/>
            <a:ext cx="2653291" cy="1815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37326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SC03888"/>
          <p:cNvPicPr>
            <a:picLocks noChangeAspect="1" noChangeArrowheads="1"/>
          </p:cNvPicPr>
          <p:nvPr/>
        </p:nvPicPr>
        <p:blipFill>
          <a:blip r:embed="rId2">
            <a:extLst>
              <a:ext uri="{28A0092B-C50C-407E-A947-70E740481C1C}">
                <a14:useLocalDpi xmlns:a14="http://schemas.microsoft.com/office/drawing/2010/main" val="0"/>
              </a:ext>
            </a:extLst>
          </a:blip>
          <a:srcRect l="2740" t="9132" r="9589"/>
          <a:stretch>
            <a:fillRect/>
          </a:stretch>
        </p:blipFill>
        <p:spPr bwMode="auto">
          <a:xfrm>
            <a:off x="444499" y="1488517"/>
            <a:ext cx="5437084" cy="4226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l="20821" r="20821"/>
          <a:stretch>
            <a:fillRect/>
          </a:stretch>
        </p:blipFill>
        <p:spPr bwMode="auto">
          <a:xfrm>
            <a:off x="6477001" y="4114800"/>
            <a:ext cx="1805962"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22231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609600" y="990600"/>
            <a:ext cx="7772400" cy="533400"/>
          </a:xfrm>
          <a:prstGeom prst="rect">
            <a:avLst/>
          </a:prstGeom>
          <a:solidFill>
            <a:srgbClr val="FFFF00"/>
          </a:solid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sz="2400" b="1" dirty="0" smtClean="0">
                <a:solidFill>
                  <a:schemeClr val="accent2"/>
                </a:solidFill>
              </a:rPr>
              <a:t>EARTHQUAKE RESISTANT MASONRY CONCEPTS</a:t>
            </a:r>
          </a:p>
        </p:txBody>
      </p:sp>
      <p:sp>
        <p:nvSpPr>
          <p:cNvPr id="4" name="Rectangle 3"/>
          <p:cNvSpPr txBox="1">
            <a:spLocks noChangeArrowheads="1"/>
          </p:cNvSpPr>
          <p:nvPr/>
        </p:nvSpPr>
        <p:spPr>
          <a:xfrm>
            <a:off x="606552" y="1524000"/>
            <a:ext cx="7772400" cy="43434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US" sz="2800" u="sng" dirty="0" smtClean="0"/>
              <a:t>Traditional / Innovative practices</a:t>
            </a:r>
          </a:p>
          <a:p>
            <a:pPr eaLnBrk="1" hangingPunct="1"/>
            <a:r>
              <a:rPr lang="en-US" sz="2800" b="1" dirty="0" smtClean="0">
                <a:solidFill>
                  <a:srgbClr val="CC3300"/>
                </a:solidFill>
              </a:rPr>
              <a:t>Turkey – Horizontal timber scantlings on either face – 3 levels per floor</a:t>
            </a:r>
          </a:p>
          <a:p>
            <a:pPr eaLnBrk="1" hangingPunct="1"/>
            <a:r>
              <a:rPr lang="en-US" sz="2800" b="1" dirty="0" smtClean="0">
                <a:solidFill>
                  <a:schemeClr val="accent2"/>
                </a:solidFill>
              </a:rPr>
              <a:t>Quetta, Kutch – Horizontal and vertical railings with brick in-fill</a:t>
            </a:r>
          </a:p>
          <a:p>
            <a:pPr eaLnBrk="1" hangingPunct="1">
              <a:buFontTx/>
              <a:buNone/>
            </a:pPr>
            <a:r>
              <a:rPr lang="en-US" sz="2800" b="1" dirty="0" smtClean="0"/>
              <a:t>	</a:t>
            </a:r>
            <a:r>
              <a:rPr lang="en-US" sz="2800" b="1" dirty="0" smtClean="0">
                <a:solidFill>
                  <a:schemeClr val="accent2"/>
                </a:solidFill>
              </a:rPr>
              <a:t>Horizontal expanded metal every fourth course</a:t>
            </a:r>
          </a:p>
          <a:p>
            <a:pPr eaLnBrk="1" hangingPunct="1"/>
            <a:r>
              <a:rPr lang="en-US" sz="2800" b="1" dirty="0" err="1" smtClean="0">
                <a:solidFill>
                  <a:srgbClr val="336600"/>
                </a:solidFill>
              </a:rPr>
              <a:t>Uttarkashi</a:t>
            </a:r>
            <a:r>
              <a:rPr lang="en-US" sz="2800" b="1" dirty="0" smtClean="0">
                <a:solidFill>
                  <a:srgbClr val="336600"/>
                </a:solidFill>
              </a:rPr>
              <a:t> – Horizontal timber bands at different levels</a:t>
            </a:r>
          </a:p>
        </p:txBody>
      </p:sp>
    </p:spTree>
    <p:extLst>
      <p:ext uri="{BB962C8B-B14F-4D97-AF65-F5344CB8AC3E}">
        <p14:creationId xmlns:p14="http://schemas.microsoft.com/office/powerpoint/2010/main" val="101092183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81000" y="1104900"/>
            <a:ext cx="7772400" cy="46482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09600" indent="-609600" eaLnBrk="1" hangingPunct="1">
              <a:lnSpc>
                <a:spcPct val="90000"/>
              </a:lnSpc>
              <a:buFontTx/>
              <a:buNone/>
            </a:pPr>
            <a:r>
              <a:rPr lang="en-US" sz="2400" i="1" dirty="0" smtClean="0"/>
              <a:t>Ref: </a:t>
            </a:r>
            <a:r>
              <a:rPr lang="en-US" sz="2400" i="1" dirty="0" err="1" smtClean="0"/>
              <a:t>Tomazevic</a:t>
            </a:r>
            <a:endParaRPr lang="en-US" sz="2400" i="1" dirty="0" smtClean="0"/>
          </a:p>
          <a:p>
            <a:pPr marL="609600" indent="-609600" eaLnBrk="1" hangingPunct="1">
              <a:lnSpc>
                <a:spcPct val="90000"/>
              </a:lnSpc>
              <a:buFontTx/>
              <a:buAutoNum type="arabicPeriod"/>
            </a:pPr>
            <a:r>
              <a:rPr lang="en-US" sz="2400" b="1" dirty="0" smtClean="0">
                <a:solidFill>
                  <a:schemeClr val="accent2"/>
                </a:solidFill>
              </a:rPr>
              <a:t>Horizontal RC bond beams at 1.0 or 2.0 m spacing</a:t>
            </a:r>
          </a:p>
          <a:p>
            <a:pPr marL="609600" indent="-609600" eaLnBrk="1" hangingPunct="1">
              <a:lnSpc>
                <a:spcPct val="90000"/>
              </a:lnSpc>
              <a:buFontTx/>
              <a:buAutoNum type="arabicPeriod"/>
            </a:pPr>
            <a:r>
              <a:rPr lang="en-US" sz="2400" b="1" dirty="0" smtClean="0">
                <a:solidFill>
                  <a:schemeClr val="accent2"/>
                </a:solidFill>
              </a:rPr>
              <a:t>Masonry confined by RC framing, walls keyed to frame</a:t>
            </a:r>
          </a:p>
          <a:p>
            <a:pPr marL="609600" indent="-609600" eaLnBrk="1" hangingPunct="1">
              <a:lnSpc>
                <a:spcPct val="90000"/>
              </a:lnSpc>
              <a:buFontTx/>
              <a:buAutoNum type="arabicPeriod"/>
            </a:pPr>
            <a:r>
              <a:rPr lang="en-US" sz="2400" b="1" dirty="0" smtClean="0">
                <a:solidFill>
                  <a:schemeClr val="accent2"/>
                </a:solidFill>
              </a:rPr>
              <a:t>Vertical reinforcement in grouted hollow block masonry</a:t>
            </a:r>
          </a:p>
          <a:p>
            <a:pPr marL="609600" indent="-609600" eaLnBrk="1" hangingPunct="1">
              <a:lnSpc>
                <a:spcPct val="90000"/>
              </a:lnSpc>
              <a:buFontTx/>
              <a:buAutoNum type="arabicPeriod"/>
            </a:pPr>
            <a:r>
              <a:rPr lang="en-US" sz="2400" b="1" dirty="0" smtClean="0">
                <a:solidFill>
                  <a:schemeClr val="accent2"/>
                </a:solidFill>
              </a:rPr>
              <a:t>Horizontal steel ties below floor level</a:t>
            </a:r>
          </a:p>
          <a:p>
            <a:pPr marL="609600" indent="-609600" eaLnBrk="1" hangingPunct="1">
              <a:lnSpc>
                <a:spcPct val="90000"/>
              </a:lnSpc>
              <a:buFontTx/>
              <a:buAutoNum type="arabicPeriod"/>
            </a:pPr>
            <a:r>
              <a:rPr lang="en-US" sz="2400" b="1" dirty="0" smtClean="0">
                <a:solidFill>
                  <a:schemeClr val="accent2"/>
                </a:solidFill>
              </a:rPr>
              <a:t>Reinforced cement coating (M P </a:t>
            </a:r>
            <a:r>
              <a:rPr lang="en-US" sz="2400" b="1" dirty="0" err="1" smtClean="0">
                <a:solidFill>
                  <a:schemeClr val="accent2"/>
                </a:solidFill>
              </a:rPr>
              <a:t>Jaisingh</a:t>
            </a:r>
            <a:r>
              <a:rPr lang="en-US" sz="2400" b="1" dirty="0" smtClean="0">
                <a:solidFill>
                  <a:schemeClr val="accent2"/>
                </a:solidFill>
              </a:rPr>
              <a:t>)</a:t>
            </a:r>
          </a:p>
          <a:p>
            <a:pPr marL="609600" indent="-609600" eaLnBrk="1" hangingPunct="1">
              <a:lnSpc>
                <a:spcPct val="90000"/>
              </a:lnSpc>
              <a:buFontTx/>
              <a:buNone/>
            </a:pPr>
            <a:r>
              <a:rPr lang="en-US" sz="2400" i="1" dirty="0" smtClean="0"/>
              <a:t>Ref: </a:t>
            </a:r>
            <a:r>
              <a:rPr lang="en-US" sz="2400" i="1" dirty="0" err="1" smtClean="0"/>
              <a:t>Gavrilovic</a:t>
            </a:r>
            <a:r>
              <a:rPr lang="en-US" sz="2400" i="1" dirty="0" smtClean="0"/>
              <a:t> &amp; </a:t>
            </a:r>
            <a:r>
              <a:rPr lang="en-US" sz="2400" i="1" dirty="0" err="1" smtClean="0"/>
              <a:t>Ginell</a:t>
            </a:r>
            <a:endParaRPr lang="en-US" sz="2400" i="1" dirty="0" smtClean="0"/>
          </a:p>
          <a:p>
            <a:pPr marL="609600" indent="-609600" eaLnBrk="1" hangingPunct="1">
              <a:lnSpc>
                <a:spcPct val="90000"/>
              </a:lnSpc>
            </a:pPr>
            <a:r>
              <a:rPr lang="en-US" sz="2400" b="1" dirty="0" smtClean="0">
                <a:solidFill>
                  <a:srgbClr val="CC3300"/>
                </a:solidFill>
              </a:rPr>
              <a:t>Horizontal RC bond beams, vertical nylon straps on both faces</a:t>
            </a:r>
            <a:endParaRPr lang="en-US" sz="2800" b="1" dirty="0" smtClean="0">
              <a:solidFill>
                <a:srgbClr val="CC3300"/>
              </a:solidFill>
            </a:endParaRPr>
          </a:p>
        </p:txBody>
      </p:sp>
    </p:spTree>
    <p:extLst>
      <p:ext uri="{BB962C8B-B14F-4D97-AF65-F5344CB8AC3E}">
        <p14:creationId xmlns:p14="http://schemas.microsoft.com/office/powerpoint/2010/main" val="315057720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ms-model-1_00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34542"/>
            <a:ext cx="516698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imp-test_0078"/>
          <p:cNvPicPr>
            <a:picLocks noChangeAspect="1" noChangeArrowheads="1"/>
          </p:cNvPicPr>
          <p:nvPr/>
        </p:nvPicPr>
        <p:blipFill rotWithShape="1">
          <a:blip r:embed="rId3">
            <a:extLst>
              <a:ext uri="{28A0092B-C50C-407E-A947-70E740481C1C}">
                <a14:useLocalDpi xmlns:a14="http://schemas.microsoft.com/office/drawing/2010/main" val="0"/>
              </a:ext>
            </a:extLst>
          </a:blip>
          <a:srcRect l="19039" r="26480"/>
          <a:stretch/>
        </p:blipFill>
        <p:spPr bwMode="auto">
          <a:xfrm>
            <a:off x="6364224" y="1634542"/>
            <a:ext cx="2448726" cy="340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668145"/>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34212"/>
            <a:ext cx="7334250" cy="4991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53200" y="1676400"/>
            <a:ext cx="2511552" cy="1421928"/>
          </a:xfrm>
          <a:prstGeom prst="rect">
            <a:avLst/>
          </a:prstGeom>
          <a:solidFill>
            <a:srgbClr val="FFFF00"/>
          </a:solidFill>
          <a:ln>
            <a:solidFill>
              <a:schemeClr val="tx1"/>
            </a:solidFill>
          </a:ln>
        </p:spPr>
        <p:txBody>
          <a:bodyPr wrap="square">
            <a:spAutoFit/>
          </a:bodyPr>
          <a:lstStyle/>
          <a:p>
            <a:pPr lvl="0" eaLnBrk="0">
              <a:lnSpc>
                <a:spcPct val="80000"/>
              </a:lnSpc>
              <a:spcBef>
                <a:spcPts val="700"/>
              </a:spcBef>
              <a:defRPr/>
            </a:pPr>
            <a:r>
              <a:rPr lang="en-US" kern="0" dirty="0" smtClean="0">
                <a:solidFill>
                  <a:srgbClr val="0000FF"/>
                </a:solidFill>
              </a:rPr>
              <a:t>IS </a:t>
            </a:r>
            <a:r>
              <a:rPr lang="en-US" kern="0" dirty="0">
                <a:solidFill>
                  <a:srgbClr val="0000FF"/>
                </a:solidFill>
              </a:rPr>
              <a:t>4326 – 1993 (re-affirmed 1998), “Earthquake resistant design of buildings – codes of practice”, BIS, New Delhi</a:t>
            </a:r>
          </a:p>
        </p:txBody>
      </p:sp>
    </p:spTree>
    <p:extLst>
      <p:ext uri="{BB962C8B-B14F-4D97-AF65-F5344CB8AC3E}">
        <p14:creationId xmlns:p14="http://schemas.microsoft.com/office/powerpoint/2010/main" val="1041919729"/>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irma~m1 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295400"/>
            <a:ext cx="5486400" cy="410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381894"/>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4"/>
          <p:cNvSpPr txBox="1">
            <a:spLocks noChangeArrowheads="1"/>
          </p:cNvSpPr>
          <p:nvPr/>
        </p:nvSpPr>
        <p:spPr bwMode="auto">
          <a:xfrm>
            <a:off x="490728" y="1190685"/>
            <a:ext cx="7010400" cy="452431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457200" indent="-457200" eaLnBrk="1" hangingPunct="1">
              <a:lnSpc>
                <a:spcPct val="150000"/>
              </a:lnSpc>
              <a:buFont typeface="+mj-lt"/>
              <a:buAutoNum type="arabicPeriod" startAt="2"/>
            </a:pPr>
            <a:r>
              <a:rPr lang="en-US" b="1" dirty="0" smtClean="0">
                <a:solidFill>
                  <a:srgbClr val="002060"/>
                </a:solidFill>
                <a:latin typeface="Arial" charset="0"/>
              </a:rPr>
              <a:t> Vertical reinforcement</a:t>
            </a:r>
          </a:p>
          <a:p>
            <a:pPr marL="457200" indent="-457200" eaLnBrk="1" hangingPunct="1">
              <a:lnSpc>
                <a:spcPct val="150000"/>
              </a:lnSpc>
              <a:buFont typeface="Arial" pitchFamily="34" charset="0"/>
              <a:buChar char="•"/>
            </a:pPr>
            <a:r>
              <a:rPr lang="en-US" b="1" dirty="0" smtClean="0">
                <a:latin typeface="Arial" charset="0"/>
              </a:rPr>
              <a:t>Very difficult to provide, especially for masonry with solid blocks</a:t>
            </a:r>
          </a:p>
          <a:p>
            <a:pPr marL="457200" indent="-457200" eaLnBrk="1" hangingPunct="1">
              <a:lnSpc>
                <a:spcPct val="150000"/>
              </a:lnSpc>
              <a:buFont typeface="Arial" pitchFamily="34" charset="0"/>
              <a:buChar char="•"/>
            </a:pPr>
            <a:r>
              <a:rPr lang="en-US" b="1" dirty="0" smtClean="0">
                <a:latin typeface="Arial" charset="0"/>
              </a:rPr>
              <a:t>Needs to be grouted by rich mortar/concrete</a:t>
            </a:r>
          </a:p>
          <a:p>
            <a:pPr marL="457200" indent="-457200" eaLnBrk="1" hangingPunct="1">
              <a:lnSpc>
                <a:spcPct val="150000"/>
              </a:lnSpc>
              <a:buFont typeface="Arial" pitchFamily="34" charset="0"/>
              <a:buChar char="•"/>
            </a:pPr>
            <a:r>
              <a:rPr lang="en-US" b="1" dirty="0" smtClean="0">
                <a:latin typeface="Arial" charset="0"/>
              </a:rPr>
              <a:t>Provides good shear resistance</a:t>
            </a:r>
          </a:p>
          <a:p>
            <a:pPr marL="457200" indent="-457200" eaLnBrk="1" hangingPunct="1">
              <a:lnSpc>
                <a:spcPct val="150000"/>
              </a:lnSpc>
              <a:buFont typeface="Arial" pitchFamily="34" charset="0"/>
              <a:buChar char="•"/>
            </a:pPr>
            <a:r>
              <a:rPr lang="en-US" b="1" dirty="0" smtClean="0">
                <a:latin typeface="Arial" charset="0"/>
              </a:rPr>
              <a:t>Closely spaced vertical reinforcement with grouting may increase the stiffness</a:t>
            </a:r>
            <a:endParaRPr lang="en-US" b="1" dirty="0">
              <a:latin typeface="Arial" charset="0"/>
            </a:endParaRPr>
          </a:p>
        </p:txBody>
      </p:sp>
    </p:spTree>
    <p:extLst>
      <p:ext uri="{BB962C8B-B14F-4D97-AF65-F5344CB8AC3E}">
        <p14:creationId xmlns:p14="http://schemas.microsoft.com/office/powerpoint/2010/main" val="3017007825"/>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descr="quet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489078"/>
            <a:ext cx="3322692" cy="38798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2" descr="Quetta Bond">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7892"/>
          <a:stretch/>
        </p:blipFill>
        <p:spPr bwMode="auto">
          <a:xfrm>
            <a:off x="551700" y="1371600"/>
            <a:ext cx="2932189" cy="130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Quetta Bond">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3489"/>
          <a:stretch/>
        </p:blipFill>
        <p:spPr bwMode="auto">
          <a:xfrm>
            <a:off x="551700" y="2895600"/>
            <a:ext cx="2932189" cy="174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08434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4"/>
          <p:cNvGrpSpPr>
            <a:grpSpLocks/>
          </p:cNvGrpSpPr>
          <p:nvPr/>
        </p:nvGrpSpPr>
        <p:grpSpPr bwMode="auto">
          <a:xfrm>
            <a:off x="374650" y="1635252"/>
            <a:ext cx="4686300" cy="685800"/>
            <a:chOff x="1872" y="1296"/>
            <a:chExt cx="2952" cy="432"/>
          </a:xfrm>
        </p:grpSpPr>
        <p:grpSp>
          <p:nvGrpSpPr>
            <p:cNvPr id="4" name="Group 35"/>
            <p:cNvGrpSpPr>
              <a:grpSpLocks/>
            </p:cNvGrpSpPr>
            <p:nvPr/>
          </p:nvGrpSpPr>
          <p:grpSpPr bwMode="auto">
            <a:xfrm>
              <a:off x="1872" y="1296"/>
              <a:ext cx="2952" cy="432"/>
              <a:chOff x="1872" y="1296"/>
              <a:chExt cx="2952" cy="432"/>
            </a:xfrm>
          </p:grpSpPr>
          <p:sp>
            <p:nvSpPr>
              <p:cNvPr id="13" name="Rectangle 36"/>
              <p:cNvSpPr>
                <a:spLocks noChangeArrowheads="1"/>
              </p:cNvSpPr>
              <p:nvPr/>
            </p:nvSpPr>
            <p:spPr bwMode="auto">
              <a:xfrm>
                <a:off x="1872" y="1296"/>
                <a:ext cx="2952" cy="432"/>
              </a:xfrm>
              <a:prstGeom prst="rect">
                <a:avLst/>
              </a:prstGeom>
              <a:solidFill>
                <a:srgbClr val="C0C0C0"/>
              </a:solidFill>
              <a:ln w="9525">
                <a:solidFill>
                  <a:srgbClr val="000000"/>
                </a:solidFill>
                <a:miter lim="800000"/>
                <a:headEnd/>
                <a:tailEnd/>
              </a:ln>
            </p:spPr>
            <p:txBody>
              <a:bodyPr/>
              <a:lstStyle/>
              <a:p>
                <a:endParaRPr lang="en-US"/>
              </a:p>
            </p:txBody>
          </p:sp>
          <p:sp>
            <p:nvSpPr>
              <p:cNvPr id="14" name="Rectangle 37"/>
              <p:cNvSpPr>
                <a:spLocks noChangeArrowheads="1"/>
              </p:cNvSpPr>
              <p:nvPr/>
            </p:nvSpPr>
            <p:spPr bwMode="auto">
              <a:xfrm>
                <a:off x="2567" y="1296"/>
                <a:ext cx="590" cy="144"/>
              </a:xfrm>
              <a:prstGeom prst="rect">
                <a:avLst/>
              </a:prstGeom>
              <a:solidFill>
                <a:srgbClr val="FFFFFF"/>
              </a:solidFill>
              <a:ln w="9525">
                <a:solidFill>
                  <a:srgbClr val="000000"/>
                </a:solidFill>
                <a:miter lim="800000"/>
                <a:headEnd/>
                <a:tailEnd/>
              </a:ln>
            </p:spPr>
            <p:txBody>
              <a:bodyPr/>
              <a:lstStyle/>
              <a:p>
                <a:endParaRPr lang="en-US"/>
              </a:p>
            </p:txBody>
          </p:sp>
          <p:sp>
            <p:nvSpPr>
              <p:cNvPr id="15" name="Rectangle 38"/>
              <p:cNvSpPr>
                <a:spLocks noChangeArrowheads="1"/>
              </p:cNvSpPr>
              <p:nvPr/>
            </p:nvSpPr>
            <p:spPr bwMode="auto">
              <a:xfrm>
                <a:off x="1872" y="1296"/>
                <a:ext cx="660" cy="144"/>
              </a:xfrm>
              <a:prstGeom prst="rect">
                <a:avLst/>
              </a:prstGeom>
              <a:solidFill>
                <a:srgbClr val="FFFFFF"/>
              </a:solidFill>
              <a:ln w="9525">
                <a:solidFill>
                  <a:srgbClr val="000000"/>
                </a:solidFill>
                <a:miter lim="800000"/>
                <a:headEnd/>
                <a:tailEnd/>
              </a:ln>
            </p:spPr>
            <p:txBody>
              <a:bodyPr/>
              <a:lstStyle/>
              <a:p>
                <a:endParaRPr lang="en-US"/>
              </a:p>
            </p:txBody>
          </p:sp>
          <p:sp>
            <p:nvSpPr>
              <p:cNvPr id="16" name="Rectangle 39"/>
              <p:cNvSpPr>
                <a:spLocks noChangeArrowheads="1"/>
              </p:cNvSpPr>
              <p:nvPr/>
            </p:nvSpPr>
            <p:spPr bwMode="auto">
              <a:xfrm>
                <a:off x="3192" y="1296"/>
                <a:ext cx="625" cy="144"/>
              </a:xfrm>
              <a:prstGeom prst="rect">
                <a:avLst/>
              </a:prstGeom>
              <a:solidFill>
                <a:srgbClr val="FFFFFF"/>
              </a:solidFill>
              <a:ln w="9525">
                <a:solidFill>
                  <a:srgbClr val="000000"/>
                </a:solidFill>
                <a:miter lim="800000"/>
                <a:headEnd/>
                <a:tailEnd/>
              </a:ln>
            </p:spPr>
            <p:txBody>
              <a:bodyPr/>
              <a:lstStyle/>
              <a:p>
                <a:endParaRPr lang="en-US"/>
              </a:p>
            </p:txBody>
          </p:sp>
          <p:sp>
            <p:nvSpPr>
              <p:cNvPr id="17" name="Rectangle 40"/>
              <p:cNvSpPr>
                <a:spLocks noChangeArrowheads="1"/>
              </p:cNvSpPr>
              <p:nvPr/>
            </p:nvSpPr>
            <p:spPr bwMode="auto">
              <a:xfrm>
                <a:off x="2150" y="1584"/>
                <a:ext cx="625" cy="144"/>
              </a:xfrm>
              <a:prstGeom prst="rect">
                <a:avLst/>
              </a:prstGeom>
              <a:solidFill>
                <a:srgbClr val="FFFFFF"/>
              </a:solidFill>
              <a:ln w="9525">
                <a:solidFill>
                  <a:srgbClr val="000000"/>
                </a:solidFill>
                <a:miter lim="800000"/>
                <a:headEnd/>
                <a:tailEnd/>
              </a:ln>
            </p:spPr>
            <p:txBody>
              <a:bodyPr/>
              <a:lstStyle/>
              <a:p>
                <a:endParaRPr lang="en-US"/>
              </a:p>
            </p:txBody>
          </p:sp>
          <p:sp>
            <p:nvSpPr>
              <p:cNvPr id="18" name="Rectangle 41"/>
              <p:cNvSpPr>
                <a:spLocks noChangeArrowheads="1"/>
              </p:cNvSpPr>
              <p:nvPr/>
            </p:nvSpPr>
            <p:spPr bwMode="auto">
              <a:xfrm>
                <a:off x="2810" y="1584"/>
                <a:ext cx="660" cy="144"/>
              </a:xfrm>
              <a:prstGeom prst="rect">
                <a:avLst/>
              </a:prstGeom>
              <a:solidFill>
                <a:srgbClr val="FFFFFF"/>
              </a:solidFill>
              <a:ln w="9525">
                <a:solidFill>
                  <a:srgbClr val="000000"/>
                </a:solidFill>
                <a:miter lim="800000"/>
                <a:headEnd/>
                <a:tailEnd/>
              </a:ln>
            </p:spPr>
            <p:txBody>
              <a:bodyPr/>
              <a:lstStyle/>
              <a:p>
                <a:endParaRPr lang="en-US"/>
              </a:p>
            </p:txBody>
          </p:sp>
          <p:sp>
            <p:nvSpPr>
              <p:cNvPr id="19" name="Rectangle 42"/>
              <p:cNvSpPr>
                <a:spLocks noChangeArrowheads="1"/>
              </p:cNvSpPr>
              <p:nvPr/>
            </p:nvSpPr>
            <p:spPr bwMode="auto">
              <a:xfrm>
                <a:off x="3504" y="1584"/>
                <a:ext cx="591" cy="144"/>
              </a:xfrm>
              <a:prstGeom prst="rect">
                <a:avLst/>
              </a:prstGeom>
              <a:solidFill>
                <a:srgbClr val="FFFFFF"/>
              </a:solidFill>
              <a:ln w="9525">
                <a:solidFill>
                  <a:srgbClr val="000000"/>
                </a:solidFill>
                <a:miter lim="800000"/>
                <a:headEnd/>
                <a:tailEnd/>
              </a:ln>
            </p:spPr>
            <p:txBody>
              <a:bodyPr/>
              <a:lstStyle/>
              <a:p>
                <a:endParaRPr lang="en-US"/>
              </a:p>
            </p:txBody>
          </p:sp>
          <p:sp>
            <p:nvSpPr>
              <p:cNvPr id="20" name="Rectangle 43"/>
              <p:cNvSpPr>
                <a:spLocks noChangeArrowheads="1"/>
              </p:cNvSpPr>
              <p:nvPr/>
            </p:nvSpPr>
            <p:spPr bwMode="auto">
              <a:xfrm>
                <a:off x="1872" y="1584"/>
                <a:ext cx="243" cy="144"/>
              </a:xfrm>
              <a:prstGeom prst="rect">
                <a:avLst/>
              </a:prstGeom>
              <a:solidFill>
                <a:srgbClr val="FFFFFF"/>
              </a:solidFill>
              <a:ln w="9525">
                <a:solidFill>
                  <a:srgbClr val="000000"/>
                </a:solidFill>
                <a:miter lim="800000"/>
                <a:headEnd/>
                <a:tailEnd/>
              </a:ln>
            </p:spPr>
            <p:txBody>
              <a:bodyPr/>
              <a:lstStyle/>
              <a:p>
                <a:endParaRPr lang="en-US"/>
              </a:p>
            </p:txBody>
          </p:sp>
          <p:sp>
            <p:nvSpPr>
              <p:cNvPr id="21" name="Rectangle 44"/>
              <p:cNvSpPr>
                <a:spLocks noChangeArrowheads="1"/>
              </p:cNvSpPr>
              <p:nvPr/>
            </p:nvSpPr>
            <p:spPr bwMode="auto">
              <a:xfrm>
                <a:off x="4477" y="1296"/>
                <a:ext cx="347" cy="144"/>
              </a:xfrm>
              <a:prstGeom prst="rect">
                <a:avLst/>
              </a:prstGeom>
              <a:solidFill>
                <a:srgbClr val="FFFFFF"/>
              </a:solidFill>
              <a:ln w="9525">
                <a:solidFill>
                  <a:srgbClr val="000000"/>
                </a:solidFill>
                <a:miter lim="800000"/>
                <a:headEnd/>
                <a:tailEnd/>
              </a:ln>
            </p:spPr>
            <p:txBody>
              <a:bodyPr/>
              <a:lstStyle/>
              <a:p>
                <a:endParaRPr lang="en-US"/>
              </a:p>
            </p:txBody>
          </p:sp>
          <p:sp>
            <p:nvSpPr>
              <p:cNvPr id="22" name="Rectangle 45"/>
              <p:cNvSpPr>
                <a:spLocks noChangeArrowheads="1"/>
              </p:cNvSpPr>
              <p:nvPr/>
            </p:nvSpPr>
            <p:spPr bwMode="auto">
              <a:xfrm>
                <a:off x="3852" y="1296"/>
                <a:ext cx="590" cy="144"/>
              </a:xfrm>
              <a:prstGeom prst="rect">
                <a:avLst/>
              </a:prstGeom>
              <a:solidFill>
                <a:srgbClr val="FFFFFF"/>
              </a:solidFill>
              <a:ln w="9525">
                <a:solidFill>
                  <a:srgbClr val="000000"/>
                </a:solidFill>
                <a:miter lim="800000"/>
                <a:headEnd/>
                <a:tailEnd/>
              </a:ln>
            </p:spPr>
            <p:txBody>
              <a:bodyPr/>
              <a:lstStyle/>
              <a:p>
                <a:endParaRPr lang="en-US"/>
              </a:p>
            </p:txBody>
          </p:sp>
          <p:sp>
            <p:nvSpPr>
              <p:cNvPr id="23" name="Rectangle 46"/>
              <p:cNvSpPr>
                <a:spLocks noChangeArrowheads="1"/>
              </p:cNvSpPr>
              <p:nvPr/>
            </p:nvSpPr>
            <p:spPr bwMode="auto">
              <a:xfrm>
                <a:off x="4129" y="1584"/>
                <a:ext cx="695" cy="144"/>
              </a:xfrm>
              <a:prstGeom prst="rect">
                <a:avLst/>
              </a:prstGeom>
              <a:solidFill>
                <a:srgbClr val="FFFFFF"/>
              </a:solidFill>
              <a:ln w="9525">
                <a:solidFill>
                  <a:srgbClr val="000000"/>
                </a:solidFill>
                <a:miter lim="800000"/>
                <a:headEnd/>
                <a:tailEnd/>
              </a:ln>
            </p:spPr>
            <p:txBody>
              <a:bodyPr/>
              <a:lstStyle/>
              <a:p>
                <a:endParaRPr lang="en-US"/>
              </a:p>
            </p:txBody>
          </p:sp>
          <p:sp>
            <p:nvSpPr>
              <p:cNvPr id="24" name="Rectangle 47" descr="5%"/>
              <p:cNvSpPr>
                <a:spLocks noChangeArrowheads="1"/>
              </p:cNvSpPr>
              <p:nvPr/>
            </p:nvSpPr>
            <p:spPr bwMode="auto">
              <a:xfrm>
                <a:off x="1872" y="1440"/>
                <a:ext cx="2952" cy="144"/>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grpSp>
        <p:sp>
          <p:nvSpPr>
            <p:cNvPr id="5" name="Oval 48"/>
            <p:cNvSpPr>
              <a:spLocks noChangeArrowheads="1"/>
            </p:cNvSpPr>
            <p:nvPr/>
          </p:nvSpPr>
          <p:spPr bwMode="auto">
            <a:xfrm>
              <a:off x="2112" y="148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7" name="Oval 49"/>
            <p:cNvSpPr>
              <a:spLocks noChangeArrowheads="1"/>
            </p:cNvSpPr>
            <p:nvPr/>
          </p:nvSpPr>
          <p:spPr bwMode="auto">
            <a:xfrm>
              <a:off x="2544" y="148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8" name="Oval 50"/>
            <p:cNvSpPr>
              <a:spLocks noChangeArrowheads="1"/>
            </p:cNvSpPr>
            <p:nvPr/>
          </p:nvSpPr>
          <p:spPr bwMode="auto">
            <a:xfrm>
              <a:off x="2976" y="148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9" name="Oval 51"/>
            <p:cNvSpPr>
              <a:spLocks noChangeArrowheads="1"/>
            </p:cNvSpPr>
            <p:nvPr/>
          </p:nvSpPr>
          <p:spPr bwMode="auto">
            <a:xfrm>
              <a:off x="3408" y="148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10" name="Oval 52"/>
            <p:cNvSpPr>
              <a:spLocks noChangeArrowheads="1"/>
            </p:cNvSpPr>
            <p:nvPr/>
          </p:nvSpPr>
          <p:spPr bwMode="auto">
            <a:xfrm>
              <a:off x="3888" y="148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11" name="Oval 53"/>
            <p:cNvSpPr>
              <a:spLocks noChangeArrowheads="1"/>
            </p:cNvSpPr>
            <p:nvPr/>
          </p:nvSpPr>
          <p:spPr bwMode="auto">
            <a:xfrm>
              <a:off x="4368" y="148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12" name="Oval 54"/>
            <p:cNvSpPr>
              <a:spLocks noChangeArrowheads="1"/>
            </p:cNvSpPr>
            <p:nvPr/>
          </p:nvSpPr>
          <p:spPr bwMode="auto">
            <a:xfrm>
              <a:off x="4752" y="1488"/>
              <a:ext cx="48" cy="48"/>
            </a:xfrm>
            <a:prstGeom prst="ellipse">
              <a:avLst/>
            </a:prstGeom>
            <a:solidFill>
              <a:schemeClr val="tx1"/>
            </a:solidFill>
            <a:ln w="9525">
              <a:solidFill>
                <a:schemeClr val="tx1"/>
              </a:solidFill>
              <a:round/>
              <a:headEnd/>
              <a:tailEnd/>
            </a:ln>
          </p:spPr>
          <p:txBody>
            <a:bodyPr wrap="none" anchor="ctr"/>
            <a:lstStyle/>
            <a:p>
              <a:endParaRPr lang="en-US"/>
            </a:p>
          </p:txBody>
        </p:sp>
      </p:grpSp>
      <p:pic>
        <p:nvPicPr>
          <p:cNvPr id="25" name="Picture 2" descr="gro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500884"/>
            <a:ext cx="3048000" cy="34644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389372"/>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2"/>
          <p:cNvGrpSpPr>
            <a:grpSpLocks/>
          </p:cNvGrpSpPr>
          <p:nvPr/>
        </p:nvGrpSpPr>
        <p:grpSpPr bwMode="auto">
          <a:xfrm rot="10800000">
            <a:off x="858583" y="2557274"/>
            <a:ext cx="2743200" cy="457200"/>
            <a:chOff x="3216" y="384"/>
            <a:chExt cx="1728" cy="288"/>
          </a:xfrm>
        </p:grpSpPr>
        <p:grpSp>
          <p:nvGrpSpPr>
            <p:cNvPr id="4" name="Group 23"/>
            <p:cNvGrpSpPr>
              <a:grpSpLocks/>
            </p:cNvGrpSpPr>
            <p:nvPr/>
          </p:nvGrpSpPr>
          <p:grpSpPr bwMode="auto">
            <a:xfrm>
              <a:off x="3216" y="384"/>
              <a:ext cx="1728" cy="288"/>
              <a:chOff x="3216" y="384"/>
              <a:chExt cx="1728" cy="288"/>
            </a:xfrm>
          </p:grpSpPr>
          <p:sp>
            <p:nvSpPr>
              <p:cNvPr id="7" name="Rectangle 24"/>
              <p:cNvSpPr>
                <a:spLocks noChangeArrowheads="1"/>
              </p:cNvSpPr>
              <p:nvPr/>
            </p:nvSpPr>
            <p:spPr bwMode="auto">
              <a:xfrm>
                <a:off x="3216" y="384"/>
                <a:ext cx="1728" cy="288"/>
              </a:xfrm>
              <a:prstGeom prst="rect">
                <a:avLst/>
              </a:prstGeom>
              <a:solidFill>
                <a:srgbClr val="C0C0C0"/>
              </a:solidFill>
              <a:ln w="9525">
                <a:solidFill>
                  <a:srgbClr val="000000"/>
                </a:solidFill>
                <a:miter lim="800000"/>
                <a:headEnd/>
                <a:tailEnd/>
              </a:ln>
            </p:spPr>
            <p:txBody>
              <a:bodyPr/>
              <a:lstStyle/>
              <a:p>
                <a:endParaRPr lang="en-US"/>
              </a:p>
            </p:txBody>
          </p:sp>
          <p:sp>
            <p:nvSpPr>
              <p:cNvPr id="8" name="Rectangle 25"/>
              <p:cNvSpPr>
                <a:spLocks noChangeArrowheads="1"/>
              </p:cNvSpPr>
              <p:nvPr/>
            </p:nvSpPr>
            <p:spPr bwMode="auto">
              <a:xfrm>
                <a:off x="3216" y="384"/>
                <a:ext cx="518" cy="123"/>
              </a:xfrm>
              <a:prstGeom prst="rect">
                <a:avLst/>
              </a:prstGeom>
              <a:solidFill>
                <a:srgbClr val="FFFFFF"/>
              </a:solidFill>
              <a:ln w="9525">
                <a:solidFill>
                  <a:srgbClr val="000000"/>
                </a:solidFill>
                <a:miter lim="800000"/>
                <a:headEnd/>
                <a:tailEnd/>
              </a:ln>
            </p:spPr>
            <p:txBody>
              <a:bodyPr/>
              <a:lstStyle/>
              <a:p>
                <a:endParaRPr lang="en-US"/>
              </a:p>
            </p:txBody>
          </p:sp>
          <p:sp>
            <p:nvSpPr>
              <p:cNvPr id="9" name="Rectangle 26"/>
              <p:cNvSpPr>
                <a:spLocks noChangeArrowheads="1"/>
              </p:cNvSpPr>
              <p:nvPr/>
            </p:nvSpPr>
            <p:spPr bwMode="auto">
              <a:xfrm>
                <a:off x="3792" y="384"/>
                <a:ext cx="346" cy="123"/>
              </a:xfrm>
              <a:prstGeom prst="rect">
                <a:avLst/>
              </a:prstGeom>
              <a:solidFill>
                <a:srgbClr val="FFFFFF"/>
              </a:solidFill>
              <a:ln w="9525">
                <a:solidFill>
                  <a:srgbClr val="000000"/>
                </a:solidFill>
                <a:miter lim="800000"/>
                <a:headEnd/>
                <a:tailEnd/>
              </a:ln>
            </p:spPr>
            <p:txBody>
              <a:bodyPr/>
              <a:lstStyle/>
              <a:p>
                <a:endParaRPr lang="en-US"/>
              </a:p>
            </p:txBody>
          </p:sp>
          <p:sp>
            <p:nvSpPr>
              <p:cNvPr id="10" name="Rectangle 27"/>
              <p:cNvSpPr>
                <a:spLocks noChangeArrowheads="1"/>
              </p:cNvSpPr>
              <p:nvPr/>
            </p:nvSpPr>
            <p:spPr bwMode="auto">
              <a:xfrm>
                <a:off x="4426" y="384"/>
                <a:ext cx="518" cy="123"/>
              </a:xfrm>
              <a:prstGeom prst="rect">
                <a:avLst/>
              </a:prstGeom>
              <a:solidFill>
                <a:srgbClr val="FFFFFF"/>
              </a:solidFill>
              <a:ln w="9525">
                <a:solidFill>
                  <a:srgbClr val="000000"/>
                </a:solidFill>
                <a:miter lim="800000"/>
                <a:headEnd/>
                <a:tailEnd/>
              </a:ln>
            </p:spPr>
            <p:txBody>
              <a:bodyPr/>
              <a:lstStyle/>
              <a:p>
                <a:endParaRPr lang="en-US"/>
              </a:p>
            </p:txBody>
          </p:sp>
          <p:sp>
            <p:nvSpPr>
              <p:cNvPr id="11" name="Rectangle 28"/>
              <p:cNvSpPr>
                <a:spLocks noChangeArrowheads="1"/>
              </p:cNvSpPr>
              <p:nvPr/>
            </p:nvSpPr>
            <p:spPr bwMode="auto">
              <a:xfrm>
                <a:off x="3475" y="549"/>
                <a:ext cx="519" cy="123"/>
              </a:xfrm>
              <a:prstGeom prst="rect">
                <a:avLst/>
              </a:prstGeom>
              <a:solidFill>
                <a:srgbClr val="FFFFFF"/>
              </a:solidFill>
              <a:ln w="9525">
                <a:solidFill>
                  <a:srgbClr val="000000"/>
                </a:solidFill>
                <a:miter lim="800000"/>
                <a:headEnd/>
                <a:tailEnd/>
              </a:ln>
            </p:spPr>
            <p:txBody>
              <a:bodyPr/>
              <a:lstStyle/>
              <a:p>
                <a:endParaRPr lang="en-US"/>
              </a:p>
            </p:txBody>
          </p:sp>
          <p:sp>
            <p:nvSpPr>
              <p:cNvPr id="12" name="Rectangle 29"/>
              <p:cNvSpPr>
                <a:spLocks noChangeArrowheads="1"/>
              </p:cNvSpPr>
              <p:nvPr/>
            </p:nvSpPr>
            <p:spPr bwMode="auto">
              <a:xfrm>
                <a:off x="4051" y="549"/>
                <a:ext cx="519" cy="123"/>
              </a:xfrm>
              <a:prstGeom prst="rect">
                <a:avLst/>
              </a:prstGeom>
              <a:solidFill>
                <a:srgbClr val="FFFFFF"/>
              </a:solidFill>
              <a:ln w="9525">
                <a:solidFill>
                  <a:srgbClr val="000000"/>
                </a:solidFill>
                <a:miter lim="800000"/>
                <a:headEnd/>
                <a:tailEnd/>
              </a:ln>
            </p:spPr>
            <p:txBody>
              <a:bodyPr/>
              <a:lstStyle/>
              <a:p>
                <a:endParaRPr lang="en-US"/>
              </a:p>
            </p:txBody>
          </p:sp>
          <p:sp>
            <p:nvSpPr>
              <p:cNvPr id="13" name="Rectangle 30"/>
              <p:cNvSpPr>
                <a:spLocks noChangeArrowheads="1"/>
              </p:cNvSpPr>
              <p:nvPr/>
            </p:nvSpPr>
            <p:spPr bwMode="auto">
              <a:xfrm>
                <a:off x="4627" y="549"/>
                <a:ext cx="317" cy="123"/>
              </a:xfrm>
              <a:prstGeom prst="rect">
                <a:avLst/>
              </a:prstGeom>
              <a:solidFill>
                <a:srgbClr val="FFFFFF"/>
              </a:solidFill>
              <a:ln w="9525">
                <a:solidFill>
                  <a:srgbClr val="000000"/>
                </a:solidFill>
                <a:miter lim="800000"/>
                <a:headEnd/>
                <a:tailEnd/>
              </a:ln>
            </p:spPr>
            <p:txBody>
              <a:bodyPr/>
              <a:lstStyle/>
              <a:p>
                <a:endParaRPr lang="en-US"/>
              </a:p>
            </p:txBody>
          </p:sp>
          <p:sp>
            <p:nvSpPr>
              <p:cNvPr id="14" name="Rectangle 31"/>
              <p:cNvSpPr>
                <a:spLocks noChangeArrowheads="1"/>
              </p:cNvSpPr>
              <p:nvPr/>
            </p:nvSpPr>
            <p:spPr bwMode="auto">
              <a:xfrm>
                <a:off x="3216" y="549"/>
                <a:ext cx="202" cy="123"/>
              </a:xfrm>
              <a:prstGeom prst="rect">
                <a:avLst/>
              </a:prstGeom>
              <a:solidFill>
                <a:srgbClr val="FFFFFF"/>
              </a:solidFill>
              <a:ln w="9525">
                <a:solidFill>
                  <a:srgbClr val="000000"/>
                </a:solidFill>
                <a:miter lim="800000"/>
                <a:headEnd/>
                <a:tailEnd/>
              </a:ln>
            </p:spPr>
            <p:txBody>
              <a:bodyPr/>
              <a:lstStyle/>
              <a:p>
                <a:endParaRPr lang="en-US"/>
              </a:p>
            </p:txBody>
          </p:sp>
          <p:sp>
            <p:nvSpPr>
              <p:cNvPr id="15" name="Rectangle 32" descr="5%"/>
              <p:cNvSpPr>
                <a:spLocks noChangeArrowheads="1"/>
              </p:cNvSpPr>
              <p:nvPr/>
            </p:nvSpPr>
            <p:spPr bwMode="auto">
              <a:xfrm>
                <a:off x="4138" y="384"/>
                <a:ext cx="288" cy="165"/>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grpSp>
        <p:sp>
          <p:nvSpPr>
            <p:cNvPr id="5" name="Oval 33"/>
            <p:cNvSpPr>
              <a:spLocks noChangeArrowheads="1"/>
            </p:cNvSpPr>
            <p:nvPr/>
          </p:nvSpPr>
          <p:spPr bwMode="auto">
            <a:xfrm>
              <a:off x="4272" y="432"/>
              <a:ext cx="48" cy="48"/>
            </a:xfrm>
            <a:prstGeom prst="ellipse">
              <a:avLst/>
            </a:prstGeom>
            <a:solidFill>
              <a:schemeClr val="tx1"/>
            </a:solidFill>
            <a:ln w="9525">
              <a:solidFill>
                <a:schemeClr val="tx1"/>
              </a:solidFill>
              <a:round/>
              <a:headEnd/>
              <a:tailEnd/>
            </a:ln>
          </p:spPr>
          <p:txBody>
            <a:bodyPr wrap="none" anchor="ctr"/>
            <a:lstStyle/>
            <a:p>
              <a:endParaRPr lang="en-US"/>
            </a:p>
          </p:txBody>
        </p:sp>
      </p:grpSp>
      <p:pic>
        <p:nvPicPr>
          <p:cNvPr id="16" name="Picture 4" descr="pock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144" y="2133600"/>
            <a:ext cx="2835275" cy="35321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3965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75"/>
          <p:cNvGrpSpPr>
            <a:grpSpLocks/>
          </p:cNvGrpSpPr>
          <p:nvPr/>
        </p:nvGrpSpPr>
        <p:grpSpPr bwMode="auto">
          <a:xfrm>
            <a:off x="1800225" y="4229100"/>
            <a:ext cx="4743450" cy="533400"/>
            <a:chOff x="1248" y="3264"/>
            <a:chExt cx="2988" cy="336"/>
          </a:xfrm>
        </p:grpSpPr>
        <p:grpSp>
          <p:nvGrpSpPr>
            <p:cNvPr id="25" name="Group 76"/>
            <p:cNvGrpSpPr>
              <a:grpSpLocks/>
            </p:cNvGrpSpPr>
            <p:nvPr/>
          </p:nvGrpSpPr>
          <p:grpSpPr bwMode="auto">
            <a:xfrm>
              <a:off x="1248" y="3264"/>
              <a:ext cx="2988" cy="336"/>
              <a:chOff x="1248" y="3312"/>
              <a:chExt cx="2988" cy="288"/>
            </a:xfrm>
          </p:grpSpPr>
          <p:sp>
            <p:nvSpPr>
              <p:cNvPr id="38" name="Rectangle 77"/>
              <p:cNvSpPr>
                <a:spLocks noChangeArrowheads="1"/>
              </p:cNvSpPr>
              <p:nvPr/>
            </p:nvSpPr>
            <p:spPr bwMode="auto">
              <a:xfrm>
                <a:off x="1248" y="3312"/>
                <a:ext cx="2988" cy="288"/>
              </a:xfrm>
              <a:prstGeom prst="rect">
                <a:avLst/>
              </a:prstGeom>
              <a:solidFill>
                <a:srgbClr val="C0C0C0"/>
              </a:solidFill>
              <a:ln w="9525">
                <a:solidFill>
                  <a:srgbClr val="000000"/>
                </a:solidFill>
                <a:miter lim="800000"/>
                <a:headEnd/>
                <a:tailEnd/>
              </a:ln>
            </p:spPr>
            <p:txBody>
              <a:bodyPr/>
              <a:lstStyle/>
              <a:p>
                <a:endParaRPr lang="en-US"/>
              </a:p>
            </p:txBody>
          </p:sp>
          <p:sp>
            <p:nvSpPr>
              <p:cNvPr id="39" name="Rectangle 78" descr="5%"/>
              <p:cNvSpPr>
                <a:spLocks noChangeArrowheads="1"/>
              </p:cNvSpPr>
              <p:nvPr/>
            </p:nvSpPr>
            <p:spPr bwMode="auto">
              <a:xfrm>
                <a:off x="1352" y="3360"/>
                <a:ext cx="626"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sp>
            <p:nvSpPr>
              <p:cNvPr id="40" name="Rectangle 79" descr="5%"/>
              <p:cNvSpPr>
                <a:spLocks noChangeArrowheads="1"/>
              </p:cNvSpPr>
              <p:nvPr/>
            </p:nvSpPr>
            <p:spPr bwMode="auto">
              <a:xfrm>
                <a:off x="2082" y="3360"/>
                <a:ext cx="625"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sp>
            <p:nvSpPr>
              <p:cNvPr id="41" name="Rectangle 80" descr="5%"/>
              <p:cNvSpPr>
                <a:spLocks noChangeArrowheads="1"/>
              </p:cNvSpPr>
              <p:nvPr/>
            </p:nvSpPr>
            <p:spPr bwMode="auto">
              <a:xfrm>
                <a:off x="2811" y="3360"/>
                <a:ext cx="626"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sp>
            <p:nvSpPr>
              <p:cNvPr id="42" name="Rectangle 81" descr="5%"/>
              <p:cNvSpPr>
                <a:spLocks noChangeArrowheads="1"/>
              </p:cNvSpPr>
              <p:nvPr/>
            </p:nvSpPr>
            <p:spPr bwMode="auto">
              <a:xfrm>
                <a:off x="3506" y="3360"/>
                <a:ext cx="626"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grpSp>
        <p:grpSp>
          <p:nvGrpSpPr>
            <p:cNvPr id="26" name="Group 82"/>
            <p:cNvGrpSpPr>
              <a:grpSpLocks/>
            </p:cNvGrpSpPr>
            <p:nvPr/>
          </p:nvGrpSpPr>
          <p:grpSpPr bwMode="auto">
            <a:xfrm>
              <a:off x="1440" y="3408"/>
              <a:ext cx="384" cy="48"/>
              <a:chOff x="1440" y="3408"/>
              <a:chExt cx="384" cy="48"/>
            </a:xfrm>
          </p:grpSpPr>
          <p:sp>
            <p:nvSpPr>
              <p:cNvPr id="36" name="Oval 83"/>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37" name="Oval 84"/>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nvGrpSpPr>
            <p:cNvPr id="27" name="Group 85"/>
            <p:cNvGrpSpPr>
              <a:grpSpLocks/>
            </p:cNvGrpSpPr>
            <p:nvPr/>
          </p:nvGrpSpPr>
          <p:grpSpPr bwMode="auto">
            <a:xfrm>
              <a:off x="2928" y="3408"/>
              <a:ext cx="384" cy="48"/>
              <a:chOff x="1440" y="3408"/>
              <a:chExt cx="384" cy="48"/>
            </a:xfrm>
          </p:grpSpPr>
          <p:sp>
            <p:nvSpPr>
              <p:cNvPr id="34" name="Oval 86"/>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35" name="Oval 87"/>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nvGrpSpPr>
            <p:cNvPr id="28" name="Group 88"/>
            <p:cNvGrpSpPr>
              <a:grpSpLocks/>
            </p:cNvGrpSpPr>
            <p:nvPr/>
          </p:nvGrpSpPr>
          <p:grpSpPr bwMode="auto">
            <a:xfrm>
              <a:off x="2208" y="3408"/>
              <a:ext cx="384" cy="48"/>
              <a:chOff x="1440" y="3408"/>
              <a:chExt cx="384" cy="48"/>
            </a:xfrm>
          </p:grpSpPr>
          <p:sp>
            <p:nvSpPr>
              <p:cNvPr id="32" name="Oval 89"/>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33" name="Oval 90"/>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nvGrpSpPr>
            <p:cNvPr id="29" name="Group 91"/>
            <p:cNvGrpSpPr>
              <a:grpSpLocks/>
            </p:cNvGrpSpPr>
            <p:nvPr/>
          </p:nvGrpSpPr>
          <p:grpSpPr bwMode="auto">
            <a:xfrm>
              <a:off x="3648" y="3408"/>
              <a:ext cx="384" cy="48"/>
              <a:chOff x="1440" y="3408"/>
              <a:chExt cx="384" cy="48"/>
            </a:xfrm>
          </p:grpSpPr>
          <p:sp>
            <p:nvSpPr>
              <p:cNvPr id="30" name="Oval 92"/>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31" name="Oval 93"/>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grpSp>
        <p:nvGrpSpPr>
          <p:cNvPr id="51" name="Group 75"/>
          <p:cNvGrpSpPr>
            <a:grpSpLocks/>
          </p:cNvGrpSpPr>
          <p:nvPr/>
        </p:nvGrpSpPr>
        <p:grpSpPr bwMode="auto">
          <a:xfrm>
            <a:off x="1660525" y="2667000"/>
            <a:ext cx="4743450" cy="533400"/>
            <a:chOff x="1248" y="3264"/>
            <a:chExt cx="2988" cy="336"/>
          </a:xfrm>
        </p:grpSpPr>
        <p:grpSp>
          <p:nvGrpSpPr>
            <p:cNvPr id="52" name="Group 76"/>
            <p:cNvGrpSpPr>
              <a:grpSpLocks/>
            </p:cNvGrpSpPr>
            <p:nvPr/>
          </p:nvGrpSpPr>
          <p:grpSpPr bwMode="auto">
            <a:xfrm>
              <a:off x="1248" y="3264"/>
              <a:ext cx="2988" cy="336"/>
              <a:chOff x="1248" y="3312"/>
              <a:chExt cx="2988" cy="288"/>
            </a:xfrm>
          </p:grpSpPr>
          <p:sp>
            <p:nvSpPr>
              <p:cNvPr id="65" name="Rectangle 77"/>
              <p:cNvSpPr>
                <a:spLocks noChangeArrowheads="1"/>
              </p:cNvSpPr>
              <p:nvPr/>
            </p:nvSpPr>
            <p:spPr bwMode="auto">
              <a:xfrm>
                <a:off x="1248" y="3312"/>
                <a:ext cx="2988" cy="288"/>
              </a:xfrm>
              <a:prstGeom prst="rect">
                <a:avLst/>
              </a:prstGeom>
              <a:solidFill>
                <a:srgbClr val="C0C0C0"/>
              </a:solidFill>
              <a:ln w="9525">
                <a:solidFill>
                  <a:srgbClr val="000000"/>
                </a:solidFill>
                <a:miter lim="800000"/>
                <a:headEnd/>
                <a:tailEnd/>
              </a:ln>
            </p:spPr>
            <p:txBody>
              <a:bodyPr/>
              <a:lstStyle/>
              <a:p>
                <a:endParaRPr lang="en-US"/>
              </a:p>
            </p:txBody>
          </p:sp>
          <p:sp>
            <p:nvSpPr>
              <p:cNvPr id="66" name="Rectangle 78" descr="5%"/>
              <p:cNvSpPr>
                <a:spLocks noChangeArrowheads="1"/>
              </p:cNvSpPr>
              <p:nvPr/>
            </p:nvSpPr>
            <p:spPr bwMode="auto">
              <a:xfrm>
                <a:off x="1352" y="3360"/>
                <a:ext cx="626"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sp>
            <p:nvSpPr>
              <p:cNvPr id="67" name="Rectangle 79" descr="5%"/>
              <p:cNvSpPr>
                <a:spLocks noChangeArrowheads="1"/>
              </p:cNvSpPr>
              <p:nvPr/>
            </p:nvSpPr>
            <p:spPr bwMode="auto">
              <a:xfrm>
                <a:off x="2082" y="3360"/>
                <a:ext cx="625"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sp>
            <p:nvSpPr>
              <p:cNvPr id="68" name="Rectangle 80" descr="5%"/>
              <p:cNvSpPr>
                <a:spLocks noChangeArrowheads="1"/>
              </p:cNvSpPr>
              <p:nvPr/>
            </p:nvSpPr>
            <p:spPr bwMode="auto">
              <a:xfrm>
                <a:off x="2811" y="3360"/>
                <a:ext cx="626"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sp>
            <p:nvSpPr>
              <p:cNvPr id="69" name="Rectangle 81" descr="5%"/>
              <p:cNvSpPr>
                <a:spLocks noChangeArrowheads="1"/>
              </p:cNvSpPr>
              <p:nvPr/>
            </p:nvSpPr>
            <p:spPr bwMode="auto">
              <a:xfrm>
                <a:off x="3506" y="3360"/>
                <a:ext cx="626" cy="192"/>
              </a:xfrm>
              <a:prstGeom prst="rect">
                <a:avLst/>
              </a:prstGeom>
              <a:pattFill prst="pct5">
                <a:fgClr>
                  <a:schemeClr val="tx1"/>
                </a:fgClr>
                <a:bgClr>
                  <a:srgbClr val="FFFFFF"/>
                </a:bgClr>
              </a:pattFill>
              <a:ln w="9525">
                <a:solidFill>
                  <a:srgbClr val="000000"/>
                </a:solidFill>
                <a:miter lim="800000"/>
                <a:headEnd/>
                <a:tailEnd/>
              </a:ln>
            </p:spPr>
            <p:txBody>
              <a:bodyPr/>
              <a:lstStyle/>
              <a:p>
                <a:endParaRPr lang="en-US"/>
              </a:p>
            </p:txBody>
          </p:sp>
        </p:grpSp>
        <p:grpSp>
          <p:nvGrpSpPr>
            <p:cNvPr id="53" name="Group 82"/>
            <p:cNvGrpSpPr>
              <a:grpSpLocks/>
            </p:cNvGrpSpPr>
            <p:nvPr/>
          </p:nvGrpSpPr>
          <p:grpSpPr bwMode="auto">
            <a:xfrm>
              <a:off x="1440" y="3408"/>
              <a:ext cx="384" cy="48"/>
              <a:chOff x="1440" y="3408"/>
              <a:chExt cx="384" cy="48"/>
            </a:xfrm>
          </p:grpSpPr>
          <p:sp>
            <p:nvSpPr>
              <p:cNvPr id="63" name="Oval 83"/>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64" name="Oval 84"/>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nvGrpSpPr>
            <p:cNvPr id="54" name="Group 85"/>
            <p:cNvGrpSpPr>
              <a:grpSpLocks/>
            </p:cNvGrpSpPr>
            <p:nvPr/>
          </p:nvGrpSpPr>
          <p:grpSpPr bwMode="auto">
            <a:xfrm>
              <a:off x="2928" y="3408"/>
              <a:ext cx="384" cy="48"/>
              <a:chOff x="1440" y="3408"/>
              <a:chExt cx="384" cy="48"/>
            </a:xfrm>
          </p:grpSpPr>
          <p:sp>
            <p:nvSpPr>
              <p:cNvPr id="61" name="Oval 86"/>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62" name="Oval 87"/>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nvGrpSpPr>
            <p:cNvPr id="55" name="Group 88"/>
            <p:cNvGrpSpPr>
              <a:grpSpLocks/>
            </p:cNvGrpSpPr>
            <p:nvPr/>
          </p:nvGrpSpPr>
          <p:grpSpPr bwMode="auto">
            <a:xfrm>
              <a:off x="2208" y="3408"/>
              <a:ext cx="384" cy="48"/>
              <a:chOff x="1440" y="3408"/>
              <a:chExt cx="384" cy="48"/>
            </a:xfrm>
          </p:grpSpPr>
          <p:sp>
            <p:nvSpPr>
              <p:cNvPr id="59" name="Oval 89"/>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60" name="Oval 90"/>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nvGrpSpPr>
            <p:cNvPr id="56" name="Group 91"/>
            <p:cNvGrpSpPr>
              <a:grpSpLocks/>
            </p:cNvGrpSpPr>
            <p:nvPr/>
          </p:nvGrpSpPr>
          <p:grpSpPr bwMode="auto">
            <a:xfrm>
              <a:off x="3648" y="3408"/>
              <a:ext cx="384" cy="48"/>
              <a:chOff x="1440" y="3408"/>
              <a:chExt cx="384" cy="48"/>
            </a:xfrm>
          </p:grpSpPr>
          <p:sp>
            <p:nvSpPr>
              <p:cNvPr id="57" name="Oval 92"/>
              <p:cNvSpPr>
                <a:spLocks noChangeArrowheads="1"/>
              </p:cNvSpPr>
              <p:nvPr/>
            </p:nvSpPr>
            <p:spPr bwMode="auto">
              <a:xfrm>
                <a:off x="1440" y="3408"/>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58" name="Oval 93"/>
              <p:cNvSpPr>
                <a:spLocks noChangeArrowheads="1"/>
              </p:cNvSpPr>
              <p:nvPr/>
            </p:nvSpPr>
            <p:spPr bwMode="auto">
              <a:xfrm>
                <a:off x="1776" y="3408"/>
                <a:ext cx="48" cy="48"/>
              </a:xfrm>
              <a:prstGeom prst="ellipse">
                <a:avLst/>
              </a:prstGeom>
              <a:solidFill>
                <a:schemeClr val="tx1"/>
              </a:solidFill>
              <a:ln w="9525">
                <a:solidFill>
                  <a:schemeClr val="tx1"/>
                </a:solidFill>
                <a:round/>
                <a:headEnd/>
                <a:tailEnd/>
              </a:ln>
            </p:spPr>
            <p:txBody>
              <a:bodyPr wrap="none" anchor="ctr"/>
              <a:lstStyle/>
              <a:p>
                <a:endParaRPr lang="en-US"/>
              </a:p>
            </p:txBody>
          </p:sp>
        </p:grpSp>
      </p:grpSp>
    </p:spTree>
    <p:extLst>
      <p:ext uri="{BB962C8B-B14F-4D97-AF65-F5344CB8AC3E}">
        <p14:creationId xmlns:p14="http://schemas.microsoft.com/office/powerpoint/2010/main" val="23677051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02792"/>
            <a:ext cx="5962523" cy="511073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53200" y="3124200"/>
            <a:ext cx="2514600" cy="1421928"/>
          </a:xfrm>
          <a:prstGeom prst="rect">
            <a:avLst/>
          </a:prstGeom>
          <a:solidFill>
            <a:srgbClr val="FFFF00"/>
          </a:solidFill>
          <a:ln>
            <a:solidFill>
              <a:schemeClr val="tx1"/>
            </a:solidFill>
          </a:ln>
        </p:spPr>
        <p:txBody>
          <a:bodyPr wrap="square">
            <a:spAutoFit/>
          </a:bodyPr>
          <a:lstStyle/>
          <a:p>
            <a:pPr lvl="0" eaLnBrk="0">
              <a:lnSpc>
                <a:spcPct val="80000"/>
              </a:lnSpc>
              <a:spcBef>
                <a:spcPts val="700"/>
              </a:spcBef>
              <a:defRPr/>
            </a:pPr>
            <a:r>
              <a:rPr lang="en-US" kern="0" dirty="0" smtClean="0">
                <a:solidFill>
                  <a:srgbClr val="0000FF"/>
                </a:solidFill>
              </a:rPr>
              <a:t>IS </a:t>
            </a:r>
            <a:r>
              <a:rPr lang="en-US" kern="0" dirty="0">
                <a:solidFill>
                  <a:srgbClr val="0000FF"/>
                </a:solidFill>
              </a:rPr>
              <a:t>4326 – 1993 (re-affirmed 1998), “Earthquake resistant design of buildings – codes of practice”, BIS, New Delhi</a:t>
            </a:r>
          </a:p>
        </p:txBody>
      </p:sp>
    </p:spTree>
    <p:extLst>
      <p:ext uri="{BB962C8B-B14F-4D97-AF65-F5344CB8AC3E}">
        <p14:creationId xmlns:p14="http://schemas.microsoft.com/office/powerpoint/2010/main" val="3130683359"/>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DSC01090"/>
          <p:cNvPicPr>
            <a:picLocks noChangeAspect="1" noChangeArrowheads="1"/>
          </p:cNvPicPr>
          <p:nvPr/>
        </p:nvPicPr>
        <p:blipFill rotWithShape="1">
          <a:blip r:embed="rId2">
            <a:extLst>
              <a:ext uri="{28A0092B-C50C-407E-A947-70E740481C1C}">
                <a14:useLocalDpi xmlns:a14="http://schemas.microsoft.com/office/drawing/2010/main" val="0"/>
              </a:ext>
            </a:extLst>
          </a:blip>
          <a:srcRect l="13667" t="15467" r="10533" b="29600"/>
          <a:stretch/>
        </p:blipFill>
        <p:spPr bwMode="auto">
          <a:xfrm>
            <a:off x="1066800" y="1676400"/>
            <a:ext cx="5888114"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78834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fig-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616" y="1295400"/>
            <a:ext cx="3657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fig-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81200"/>
            <a:ext cx="33147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88030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6226175" cy="3695700"/>
          </a:xfrm>
          <a:prstGeom prst="rect">
            <a:avLst/>
          </a:prstGeom>
          <a:noFill/>
          <a:ln w="9525">
            <a:solidFill>
              <a:srgbClr val="000000"/>
            </a:solidFill>
            <a:miter lim="800000"/>
            <a:headEnd/>
            <a:tailEnd/>
          </a:ln>
          <a:effectLst>
            <a:outerShdw blurRad="406400" dist="88900" dir="6900000" algn="ctr" rotWithShape="0">
              <a:schemeClr val="tx1">
                <a:alpha val="91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43833"/>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p:cNvGrpSpPr>
          <p:nvPr/>
        </p:nvGrpSpPr>
        <p:grpSpPr bwMode="auto">
          <a:xfrm>
            <a:off x="1524000" y="3124200"/>
            <a:ext cx="5257800" cy="838200"/>
            <a:chOff x="1008" y="3072"/>
            <a:chExt cx="3312" cy="528"/>
          </a:xfrm>
          <a:effectLst>
            <a:outerShdw blurRad="190500" dist="114300" dir="2520000" sx="86000" sy="86000" algn="ctr" rotWithShape="0">
              <a:srgbClr val="000000">
                <a:alpha val="79000"/>
              </a:srgbClr>
            </a:outerShdw>
          </a:effectLst>
        </p:grpSpPr>
        <p:grpSp>
          <p:nvGrpSpPr>
            <p:cNvPr id="4" name="Group 6"/>
            <p:cNvGrpSpPr>
              <a:grpSpLocks/>
            </p:cNvGrpSpPr>
            <p:nvPr/>
          </p:nvGrpSpPr>
          <p:grpSpPr bwMode="auto">
            <a:xfrm>
              <a:off x="1008" y="3072"/>
              <a:ext cx="3312" cy="528"/>
              <a:chOff x="1104" y="3072"/>
              <a:chExt cx="3072" cy="528"/>
            </a:xfrm>
          </p:grpSpPr>
          <p:sp>
            <p:nvSpPr>
              <p:cNvPr id="18" name="Rectangle 7"/>
              <p:cNvSpPr>
                <a:spLocks noChangeArrowheads="1"/>
              </p:cNvSpPr>
              <p:nvPr/>
            </p:nvSpPr>
            <p:spPr bwMode="auto">
              <a:xfrm>
                <a:off x="2928" y="3072"/>
                <a:ext cx="48" cy="528"/>
              </a:xfrm>
              <a:prstGeom prst="rect">
                <a:avLst/>
              </a:prstGeom>
              <a:solidFill>
                <a:srgbClr val="C0C0C0"/>
              </a:solidFill>
              <a:ln w="9525">
                <a:solidFill>
                  <a:srgbClr val="000000"/>
                </a:solidFill>
                <a:miter lim="800000"/>
                <a:headEnd/>
                <a:tailEnd/>
              </a:ln>
            </p:spPr>
            <p:txBody>
              <a:bodyPr/>
              <a:lstStyle/>
              <a:p>
                <a:endParaRPr lang="en-US"/>
              </a:p>
            </p:txBody>
          </p:sp>
          <p:grpSp>
            <p:nvGrpSpPr>
              <p:cNvPr id="19" name="Group 8"/>
              <p:cNvGrpSpPr>
                <a:grpSpLocks/>
              </p:cNvGrpSpPr>
              <p:nvPr/>
            </p:nvGrpSpPr>
            <p:grpSpPr bwMode="auto">
              <a:xfrm>
                <a:off x="1104" y="3072"/>
                <a:ext cx="3072" cy="528"/>
                <a:chOff x="1104" y="3072"/>
                <a:chExt cx="3072" cy="528"/>
              </a:xfrm>
            </p:grpSpPr>
            <p:sp>
              <p:nvSpPr>
                <p:cNvPr id="20" name="Rectangle 9"/>
                <p:cNvSpPr>
                  <a:spLocks noChangeArrowheads="1"/>
                </p:cNvSpPr>
                <p:nvPr/>
              </p:nvSpPr>
              <p:spPr bwMode="auto">
                <a:xfrm>
                  <a:off x="1728" y="3072"/>
                  <a:ext cx="576" cy="528"/>
                </a:xfrm>
                <a:prstGeom prst="rect">
                  <a:avLst/>
                </a:prstGeom>
                <a:solidFill>
                  <a:srgbClr val="FFFFFF"/>
                </a:solidFill>
                <a:ln w="9525">
                  <a:solidFill>
                    <a:srgbClr val="000000"/>
                  </a:solidFill>
                  <a:miter lim="800000"/>
                  <a:headEnd/>
                  <a:tailEnd/>
                </a:ln>
              </p:spPr>
              <p:txBody>
                <a:bodyPr/>
                <a:lstStyle/>
                <a:p>
                  <a:endParaRPr lang="en-US"/>
                </a:p>
              </p:txBody>
            </p:sp>
            <p:sp>
              <p:nvSpPr>
                <p:cNvPr id="21" name="Rectangle 10"/>
                <p:cNvSpPr>
                  <a:spLocks noChangeArrowheads="1"/>
                </p:cNvSpPr>
                <p:nvPr/>
              </p:nvSpPr>
              <p:spPr bwMode="auto">
                <a:xfrm>
                  <a:off x="1968" y="3504"/>
                  <a:ext cx="96" cy="96"/>
                </a:xfrm>
                <a:prstGeom prst="rect">
                  <a:avLst/>
                </a:prstGeom>
                <a:solidFill>
                  <a:srgbClr val="C0C0C0"/>
                </a:solidFill>
                <a:ln w="9525">
                  <a:solidFill>
                    <a:srgbClr val="000000"/>
                  </a:solidFill>
                  <a:miter lim="800000"/>
                  <a:headEnd/>
                  <a:tailEnd/>
                </a:ln>
              </p:spPr>
              <p:txBody>
                <a:bodyPr/>
                <a:lstStyle/>
                <a:p>
                  <a:endParaRPr lang="en-US"/>
                </a:p>
              </p:txBody>
            </p:sp>
            <p:sp>
              <p:nvSpPr>
                <p:cNvPr id="22" name="Rectangle 11"/>
                <p:cNvSpPr>
                  <a:spLocks noChangeArrowheads="1"/>
                </p:cNvSpPr>
                <p:nvPr/>
              </p:nvSpPr>
              <p:spPr bwMode="auto">
                <a:xfrm>
                  <a:off x="1968" y="3072"/>
                  <a:ext cx="96" cy="96"/>
                </a:xfrm>
                <a:prstGeom prst="rect">
                  <a:avLst/>
                </a:prstGeom>
                <a:solidFill>
                  <a:srgbClr val="C0C0C0"/>
                </a:solidFill>
                <a:ln w="9525">
                  <a:solidFill>
                    <a:srgbClr val="000000"/>
                  </a:solidFill>
                  <a:miter lim="800000"/>
                  <a:headEnd/>
                  <a:tailEnd/>
                </a:ln>
              </p:spPr>
              <p:txBody>
                <a:bodyPr/>
                <a:lstStyle/>
                <a:p>
                  <a:endParaRPr lang="en-US"/>
                </a:p>
              </p:txBody>
            </p:sp>
            <p:sp>
              <p:nvSpPr>
                <p:cNvPr id="23" name="Rectangle 12"/>
                <p:cNvSpPr>
                  <a:spLocks noChangeArrowheads="1"/>
                </p:cNvSpPr>
                <p:nvPr/>
              </p:nvSpPr>
              <p:spPr bwMode="auto">
                <a:xfrm>
                  <a:off x="2304" y="3072"/>
                  <a:ext cx="48" cy="528"/>
                </a:xfrm>
                <a:prstGeom prst="rect">
                  <a:avLst/>
                </a:prstGeom>
                <a:solidFill>
                  <a:srgbClr val="C0C0C0"/>
                </a:solidFill>
                <a:ln w="9525">
                  <a:solidFill>
                    <a:srgbClr val="000000"/>
                  </a:solidFill>
                  <a:miter lim="800000"/>
                  <a:headEnd/>
                  <a:tailEnd/>
                </a:ln>
              </p:spPr>
              <p:txBody>
                <a:bodyPr/>
                <a:lstStyle/>
                <a:p>
                  <a:endParaRPr lang="en-US"/>
                </a:p>
              </p:txBody>
            </p:sp>
            <p:sp>
              <p:nvSpPr>
                <p:cNvPr id="24" name="Rectangle 13"/>
                <p:cNvSpPr>
                  <a:spLocks noChangeArrowheads="1"/>
                </p:cNvSpPr>
                <p:nvPr/>
              </p:nvSpPr>
              <p:spPr bwMode="auto">
                <a:xfrm>
                  <a:off x="1680" y="3072"/>
                  <a:ext cx="48" cy="528"/>
                </a:xfrm>
                <a:prstGeom prst="rect">
                  <a:avLst/>
                </a:prstGeom>
                <a:solidFill>
                  <a:srgbClr val="C0C0C0"/>
                </a:solidFill>
                <a:ln w="9525">
                  <a:solidFill>
                    <a:srgbClr val="000000"/>
                  </a:solidFill>
                  <a:miter lim="800000"/>
                  <a:headEnd/>
                  <a:tailEnd/>
                </a:ln>
              </p:spPr>
              <p:txBody>
                <a:bodyPr/>
                <a:lstStyle/>
                <a:p>
                  <a:endParaRPr lang="en-US"/>
                </a:p>
              </p:txBody>
            </p:sp>
            <p:sp>
              <p:nvSpPr>
                <p:cNvPr id="25" name="Rectangle 14"/>
                <p:cNvSpPr>
                  <a:spLocks noChangeArrowheads="1"/>
                </p:cNvSpPr>
                <p:nvPr/>
              </p:nvSpPr>
              <p:spPr bwMode="auto">
                <a:xfrm>
                  <a:off x="2352" y="3072"/>
                  <a:ext cx="576" cy="528"/>
                </a:xfrm>
                <a:prstGeom prst="rect">
                  <a:avLst/>
                </a:prstGeom>
                <a:solidFill>
                  <a:srgbClr val="FFFFFF"/>
                </a:solidFill>
                <a:ln w="9525">
                  <a:solidFill>
                    <a:srgbClr val="000000"/>
                  </a:solidFill>
                  <a:miter lim="800000"/>
                  <a:headEnd/>
                  <a:tailEnd/>
                </a:ln>
              </p:spPr>
              <p:txBody>
                <a:bodyPr/>
                <a:lstStyle/>
                <a:p>
                  <a:endParaRPr lang="en-US"/>
                </a:p>
              </p:txBody>
            </p:sp>
            <p:sp>
              <p:nvSpPr>
                <p:cNvPr id="26" name="Rectangle 15"/>
                <p:cNvSpPr>
                  <a:spLocks noChangeArrowheads="1"/>
                </p:cNvSpPr>
                <p:nvPr/>
              </p:nvSpPr>
              <p:spPr bwMode="auto">
                <a:xfrm>
                  <a:off x="1104" y="3072"/>
                  <a:ext cx="576" cy="528"/>
                </a:xfrm>
                <a:prstGeom prst="rect">
                  <a:avLst/>
                </a:prstGeom>
                <a:solidFill>
                  <a:srgbClr val="FFFFFF"/>
                </a:solidFill>
                <a:ln w="9525">
                  <a:solidFill>
                    <a:srgbClr val="000000"/>
                  </a:solidFill>
                  <a:miter lim="800000"/>
                  <a:headEnd/>
                  <a:tailEnd/>
                </a:ln>
              </p:spPr>
              <p:txBody>
                <a:bodyPr/>
                <a:lstStyle/>
                <a:p>
                  <a:endParaRPr lang="en-US"/>
                </a:p>
              </p:txBody>
            </p:sp>
            <p:sp>
              <p:nvSpPr>
                <p:cNvPr id="27" name="Rectangle 16"/>
                <p:cNvSpPr>
                  <a:spLocks noChangeArrowheads="1"/>
                </p:cNvSpPr>
                <p:nvPr/>
              </p:nvSpPr>
              <p:spPr bwMode="auto">
                <a:xfrm>
                  <a:off x="2976" y="3072"/>
                  <a:ext cx="576" cy="528"/>
                </a:xfrm>
                <a:prstGeom prst="rect">
                  <a:avLst/>
                </a:prstGeom>
                <a:solidFill>
                  <a:srgbClr val="FFFFFF"/>
                </a:solidFill>
                <a:ln w="9525">
                  <a:solidFill>
                    <a:srgbClr val="000000"/>
                  </a:solidFill>
                  <a:miter lim="800000"/>
                  <a:headEnd/>
                  <a:tailEnd/>
                </a:ln>
              </p:spPr>
              <p:txBody>
                <a:bodyPr/>
                <a:lstStyle/>
                <a:p>
                  <a:endParaRPr lang="en-US"/>
                </a:p>
              </p:txBody>
            </p:sp>
            <p:sp>
              <p:nvSpPr>
                <p:cNvPr id="28" name="Rectangle 17"/>
                <p:cNvSpPr>
                  <a:spLocks noChangeArrowheads="1"/>
                </p:cNvSpPr>
                <p:nvPr/>
              </p:nvSpPr>
              <p:spPr bwMode="auto">
                <a:xfrm>
                  <a:off x="3552" y="3072"/>
                  <a:ext cx="48" cy="528"/>
                </a:xfrm>
                <a:prstGeom prst="rect">
                  <a:avLst/>
                </a:prstGeom>
                <a:solidFill>
                  <a:srgbClr val="C0C0C0"/>
                </a:solidFill>
                <a:ln w="9525">
                  <a:solidFill>
                    <a:srgbClr val="000000"/>
                  </a:solidFill>
                  <a:miter lim="800000"/>
                  <a:headEnd/>
                  <a:tailEnd/>
                </a:ln>
              </p:spPr>
              <p:txBody>
                <a:bodyPr/>
                <a:lstStyle/>
                <a:p>
                  <a:endParaRPr lang="en-US"/>
                </a:p>
              </p:txBody>
            </p:sp>
            <p:sp>
              <p:nvSpPr>
                <p:cNvPr id="29" name="Rectangle 18"/>
                <p:cNvSpPr>
                  <a:spLocks noChangeArrowheads="1"/>
                </p:cNvSpPr>
                <p:nvPr/>
              </p:nvSpPr>
              <p:spPr bwMode="auto">
                <a:xfrm>
                  <a:off x="3600" y="3072"/>
                  <a:ext cx="576" cy="528"/>
                </a:xfrm>
                <a:prstGeom prst="rect">
                  <a:avLst/>
                </a:prstGeom>
                <a:solidFill>
                  <a:srgbClr val="FFFFFF"/>
                </a:solidFill>
                <a:ln w="9525">
                  <a:solidFill>
                    <a:srgbClr val="000000"/>
                  </a:solidFill>
                  <a:miter lim="800000"/>
                  <a:headEnd/>
                  <a:tailEnd/>
                </a:ln>
              </p:spPr>
              <p:txBody>
                <a:bodyPr/>
                <a:lstStyle/>
                <a:p>
                  <a:endParaRPr lang="en-US"/>
                </a:p>
              </p:txBody>
            </p:sp>
            <p:sp>
              <p:nvSpPr>
                <p:cNvPr id="30" name="Rectangle 19"/>
                <p:cNvSpPr>
                  <a:spLocks noChangeArrowheads="1"/>
                </p:cNvSpPr>
                <p:nvPr/>
              </p:nvSpPr>
              <p:spPr bwMode="auto">
                <a:xfrm>
                  <a:off x="3840" y="3072"/>
                  <a:ext cx="96" cy="96"/>
                </a:xfrm>
                <a:prstGeom prst="rect">
                  <a:avLst/>
                </a:prstGeom>
                <a:solidFill>
                  <a:srgbClr val="C0C0C0"/>
                </a:solidFill>
                <a:ln w="9525">
                  <a:solidFill>
                    <a:srgbClr val="000000"/>
                  </a:solidFill>
                  <a:miter lim="800000"/>
                  <a:headEnd/>
                  <a:tailEnd/>
                </a:ln>
              </p:spPr>
              <p:txBody>
                <a:bodyPr/>
                <a:lstStyle/>
                <a:p>
                  <a:endParaRPr lang="en-US"/>
                </a:p>
              </p:txBody>
            </p:sp>
            <p:sp>
              <p:nvSpPr>
                <p:cNvPr id="31" name="Rectangle 20"/>
                <p:cNvSpPr>
                  <a:spLocks noChangeArrowheads="1"/>
                </p:cNvSpPr>
                <p:nvPr/>
              </p:nvSpPr>
              <p:spPr bwMode="auto">
                <a:xfrm>
                  <a:off x="3840" y="3504"/>
                  <a:ext cx="96" cy="96"/>
                </a:xfrm>
                <a:prstGeom prst="rect">
                  <a:avLst/>
                </a:prstGeom>
                <a:solidFill>
                  <a:srgbClr val="C0C0C0"/>
                </a:solidFill>
                <a:ln w="9525">
                  <a:solidFill>
                    <a:srgbClr val="000000"/>
                  </a:solidFill>
                  <a:miter lim="800000"/>
                  <a:headEnd/>
                  <a:tailEnd/>
                </a:ln>
              </p:spPr>
              <p:txBody>
                <a:bodyPr/>
                <a:lstStyle/>
                <a:p>
                  <a:endParaRPr lang="en-US"/>
                </a:p>
              </p:txBody>
            </p:sp>
          </p:grpSp>
        </p:grpSp>
        <p:grpSp>
          <p:nvGrpSpPr>
            <p:cNvPr id="5" name="Group 21"/>
            <p:cNvGrpSpPr>
              <a:grpSpLocks/>
            </p:cNvGrpSpPr>
            <p:nvPr/>
          </p:nvGrpSpPr>
          <p:grpSpPr bwMode="auto">
            <a:xfrm>
              <a:off x="1968" y="3120"/>
              <a:ext cx="48" cy="432"/>
              <a:chOff x="1968" y="3120"/>
              <a:chExt cx="48" cy="432"/>
            </a:xfrm>
          </p:grpSpPr>
          <p:sp>
            <p:nvSpPr>
              <p:cNvPr id="13" name="Oval 22"/>
              <p:cNvSpPr>
                <a:spLocks noChangeArrowheads="1"/>
              </p:cNvSpPr>
              <p:nvPr/>
            </p:nvSpPr>
            <p:spPr bwMode="auto">
              <a:xfrm>
                <a:off x="1968" y="3120"/>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14" name="Oval 23"/>
              <p:cNvSpPr>
                <a:spLocks noChangeArrowheads="1"/>
              </p:cNvSpPr>
              <p:nvPr/>
            </p:nvSpPr>
            <p:spPr bwMode="auto">
              <a:xfrm>
                <a:off x="1968" y="3504"/>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15" name="Line 24"/>
              <p:cNvSpPr>
                <a:spLocks noChangeShapeType="1"/>
              </p:cNvSpPr>
              <p:nvPr/>
            </p:nvSpPr>
            <p:spPr bwMode="auto">
              <a:xfrm>
                <a:off x="1968" y="3168"/>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25"/>
              <p:cNvSpPr>
                <a:spLocks noChangeShapeType="1"/>
              </p:cNvSpPr>
              <p:nvPr/>
            </p:nvSpPr>
            <p:spPr bwMode="auto">
              <a:xfrm>
                <a:off x="2016"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26"/>
              <p:cNvSpPr>
                <a:spLocks noChangeShapeType="1"/>
              </p:cNvSpPr>
              <p:nvPr/>
            </p:nvSpPr>
            <p:spPr bwMode="auto">
              <a:xfrm>
                <a:off x="2016" y="3360"/>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 name="Group 27"/>
            <p:cNvGrpSpPr>
              <a:grpSpLocks/>
            </p:cNvGrpSpPr>
            <p:nvPr/>
          </p:nvGrpSpPr>
          <p:grpSpPr bwMode="auto">
            <a:xfrm>
              <a:off x="3984" y="3120"/>
              <a:ext cx="48" cy="432"/>
              <a:chOff x="1968" y="3120"/>
              <a:chExt cx="48" cy="432"/>
            </a:xfrm>
          </p:grpSpPr>
          <p:sp>
            <p:nvSpPr>
              <p:cNvPr id="8" name="Oval 28"/>
              <p:cNvSpPr>
                <a:spLocks noChangeArrowheads="1"/>
              </p:cNvSpPr>
              <p:nvPr/>
            </p:nvSpPr>
            <p:spPr bwMode="auto">
              <a:xfrm>
                <a:off x="1968" y="3120"/>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9" name="Oval 29"/>
              <p:cNvSpPr>
                <a:spLocks noChangeArrowheads="1"/>
              </p:cNvSpPr>
              <p:nvPr/>
            </p:nvSpPr>
            <p:spPr bwMode="auto">
              <a:xfrm>
                <a:off x="1968" y="3504"/>
                <a:ext cx="48" cy="48"/>
              </a:xfrm>
              <a:prstGeom prst="ellipse">
                <a:avLst/>
              </a:prstGeom>
              <a:solidFill>
                <a:schemeClr val="tx1"/>
              </a:solidFill>
              <a:ln w="9525">
                <a:solidFill>
                  <a:schemeClr val="tx1"/>
                </a:solidFill>
                <a:round/>
                <a:headEnd/>
                <a:tailEnd/>
              </a:ln>
            </p:spPr>
            <p:txBody>
              <a:bodyPr wrap="none" anchor="ctr"/>
              <a:lstStyle/>
              <a:p>
                <a:endParaRPr lang="en-US"/>
              </a:p>
            </p:txBody>
          </p:sp>
          <p:sp>
            <p:nvSpPr>
              <p:cNvPr id="10" name="Line 30"/>
              <p:cNvSpPr>
                <a:spLocks noChangeShapeType="1"/>
              </p:cNvSpPr>
              <p:nvPr/>
            </p:nvSpPr>
            <p:spPr bwMode="auto">
              <a:xfrm>
                <a:off x="1968" y="3168"/>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31"/>
              <p:cNvSpPr>
                <a:spLocks noChangeShapeType="1"/>
              </p:cNvSpPr>
              <p:nvPr/>
            </p:nvSpPr>
            <p:spPr bwMode="auto">
              <a:xfrm>
                <a:off x="2016"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32"/>
              <p:cNvSpPr>
                <a:spLocks noChangeShapeType="1"/>
              </p:cNvSpPr>
              <p:nvPr/>
            </p:nvSpPr>
            <p:spPr bwMode="auto">
              <a:xfrm>
                <a:off x="2016" y="3360"/>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Tree>
    <p:extLst>
      <p:ext uri="{BB962C8B-B14F-4D97-AF65-F5344CB8AC3E}">
        <p14:creationId xmlns:p14="http://schemas.microsoft.com/office/powerpoint/2010/main" val="108700549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lint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6927572" cy="4686299"/>
          </a:xfrm>
          <a:prstGeom prst="rect">
            <a:avLst/>
          </a:prstGeom>
          <a:noFill/>
          <a:ln>
            <a:noFill/>
          </a:ln>
          <a:effectLst>
            <a:outerShdw blurRad="368300" dist="139700" dir="468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748951"/>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
          <p:cNvGrpSpPr>
            <a:grpSpLocks/>
          </p:cNvGrpSpPr>
          <p:nvPr/>
        </p:nvGrpSpPr>
        <p:grpSpPr bwMode="auto">
          <a:xfrm>
            <a:off x="1066800" y="1295400"/>
            <a:ext cx="5715000" cy="3886200"/>
            <a:chOff x="672" y="384"/>
            <a:chExt cx="4258" cy="2808"/>
          </a:xfrm>
        </p:grpSpPr>
        <p:graphicFrame>
          <p:nvGraphicFramePr>
            <p:cNvPr id="4" name="Object 8"/>
            <p:cNvGraphicFramePr>
              <a:graphicFrameLocks noChangeAspect="1"/>
            </p:cNvGraphicFramePr>
            <p:nvPr/>
          </p:nvGraphicFramePr>
          <p:xfrm>
            <a:off x="672" y="480"/>
            <a:ext cx="768" cy="2664"/>
          </p:xfrm>
          <a:graphic>
            <a:graphicData uri="http://schemas.openxmlformats.org/presentationml/2006/ole">
              <mc:AlternateContent xmlns:mc="http://schemas.openxmlformats.org/markup-compatibility/2006">
                <mc:Choice xmlns:v="urn:schemas-microsoft-com:vml" Requires="v">
                  <p:oleObj spid="_x0000_s160824" r:id="rId3" imgW="1615238" imgH="4632381" progId="Paint.Picture">
                    <p:embed/>
                  </p:oleObj>
                </mc:Choice>
                <mc:Fallback>
                  <p:oleObj r:id="rId3" imgW="1615238" imgH="4632381"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 y="480"/>
                          <a:ext cx="768" cy="266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9"/>
            <p:cNvGraphicFramePr>
              <a:graphicFrameLocks noChangeAspect="1"/>
            </p:cNvGraphicFramePr>
            <p:nvPr/>
          </p:nvGraphicFramePr>
          <p:xfrm>
            <a:off x="2352" y="384"/>
            <a:ext cx="811" cy="2808"/>
          </p:xfrm>
          <a:graphic>
            <a:graphicData uri="http://schemas.openxmlformats.org/presentationml/2006/ole">
              <mc:AlternateContent xmlns:mc="http://schemas.openxmlformats.org/markup-compatibility/2006">
                <mc:Choice xmlns:v="urn:schemas-microsoft-com:vml" Requires="v">
                  <p:oleObj spid="_x0000_s160825" r:id="rId5" imgW="1615238" imgH="4906667" progId="Paint.Picture">
                    <p:embed/>
                  </p:oleObj>
                </mc:Choice>
                <mc:Fallback>
                  <p:oleObj r:id="rId5" imgW="1615238" imgH="4906667"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2" y="384"/>
                          <a:ext cx="811" cy="280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10"/>
            <p:cNvGraphicFramePr>
              <a:graphicFrameLocks noChangeAspect="1"/>
            </p:cNvGraphicFramePr>
            <p:nvPr/>
          </p:nvGraphicFramePr>
          <p:xfrm>
            <a:off x="4128" y="384"/>
            <a:ext cx="802" cy="2736"/>
          </p:xfrm>
          <a:graphic>
            <a:graphicData uri="http://schemas.openxmlformats.org/presentationml/2006/ole">
              <mc:AlternateContent xmlns:mc="http://schemas.openxmlformats.org/markup-compatibility/2006">
                <mc:Choice xmlns:v="urn:schemas-microsoft-com:vml" Requires="v">
                  <p:oleObj spid="_x0000_s160826" name="Bitmap Image" r:id="rId7" imgW="1927619" imgH="5464014" progId="Paint.Picture">
                    <p:embed/>
                  </p:oleObj>
                </mc:Choice>
                <mc:Fallback>
                  <p:oleObj name="Bitmap Image" r:id="rId7" imgW="1927619" imgH="5464014"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28" y="384"/>
                          <a:ext cx="802" cy="273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Freeform 11"/>
            <p:cNvSpPr>
              <a:spLocks/>
            </p:cNvSpPr>
            <p:nvPr/>
          </p:nvSpPr>
          <p:spPr bwMode="auto">
            <a:xfrm>
              <a:off x="4560" y="816"/>
              <a:ext cx="96" cy="48"/>
            </a:xfrm>
            <a:custGeom>
              <a:avLst/>
              <a:gdLst>
                <a:gd name="T0" fmla="*/ 96 w 96"/>
                <a:gd name="T1" fmla="*/ 0 h 48"/>
                <a:gd name="T2" fmla="*/ 0 w 96"/>
                <a:gd name="T3" fmla="*/ 48 h 48"/>
                <a:gd name="T4" fmla="*/ 0 60000 65536"/>
                <a:gd name="T5" fmla="*/ 0 60000 65536"/>
                <a:gd name="T6" fmla="*/ 0 w 96"/>
                <a:gd name="T7" fmla="*/ 0 h 48"/>
                <a:gd name="T8" fmla="*/ 96 w 96"/>
                <a:gd name="T9" fmla="*/ 48 h 48"/>
              </a:gdLst>
              <a:ahLst/>
              <a:cxnLst>
                <a:cxn ang="T4">
                  <a:pos x="T0" y="T1"/>
                </a:cxn>
                <a:cxn ang="T5">
                  <a:pos x="T2" y="T3"/>
                </a:cxn>
              </a:cxnLst>
              <a:rect l="T6" t="T7" r="T8" b="T9"/>
              <a:pathLst>
                <a:path w="96" h="48">
                  <a:moveTo>
                    <a:pt x="96" y="0"/>
                  </a:moveTo>
                  <a:cubicBezTo>
                    <a:pt x="56" y="20"/>
                    <a:pt x="16" y="40"/>
                    <a:pt x="0" y="48"/>
                  </a:cubicBezTo>
                </a:path>
              </a:pathLst>
            </a:custGeom>
            <a:solidFill>
              <a:schemeClr val="hlink"/>
            </a:solidFill>
            <a:ln w="12700">
              <a:solidFill>
                <a:schemeClr val="tx1"/>
              </a:solidFill>
              <a:round/>
              <a:headEnd/>
              <a:tailEnd/>
            </a:ln>
          </p:spPr>
          <p:txBody>
            <a:bodyPr/>
            <a:lstStyle/>
            <a:p>
              <a:endParaRPr lang="en-US"/>
            </a:p>
          </p:txBody>
        </p:sp>
        <p:sp>
          <p:nvSpPr>
            <p:cNvPr id="9" name="Freeform 12"/>
            <p:cNvSpPr>
              <a:spLocks/>
            </p:cNvSpPr>
            <p:nvPr/>
          </p:nvSpPr>
          <p:spPr bwMode="auto">
            <a:xfrm>
              <a:off x="4656" y="1152"/>
              <a:ext cx="96" cy="48"/>
            </a:xfrm>
            <a:custGeom>
              <a:avLst/>
              <a:gdLst>
                <a:gd name="T0" fmla="*/ 96 w 96"/>
                <a:gd name="T1" fmla="*/ 0 h 48"/>
                <a:gd name="T2" fmla="*/ 0 w 96"/>
                <a:gd name="T3" fmla="*/ 48 h 48"/>
                <a:gd name="T4" fmla="*/ 0 60000 65536"/>
                <a:gd name="T5" fmla="*/ 0 60000 65536"/>
                <a:gd name="T6" fmla="*/ 0 w 96"/>
                <a:gd name="T7" fmla="*/ 0 h 48"/>
                <a:gd name="T8" fmla="*/ 96 w 96"/>
                <a:gd name="T9" fmla="*/ 48 h 48"/>
              </a:gdLst>
              <a:ahLst/>
              <a:cxnLst>
                <a:cxn ang="T4">
                  <a:pos x="T0" y="T1"/>
                </a:cxn>
                <a:cxn ang="T5">
                  <a:pos x="T2" y="T3"/>
                </a:cxn>
              </a:cxnLst>
              <a:rect l="T6" t="T7" r="T8" b="T9"/>
              <a:pathLst>
                <a:path w="96" h="48">
                  <a:moveTo>
                    <a:pt x="96" y="0"/>
                  </a:moveTo>
                  <a:cubicBezTo>
                    <a:pt x="56" y="20"/>
                    <a:pt x="16" y="40"/>
                    <a:pt x="0" y="48"/>
                  </a:cubicBezTo>
                </a:path>
              </a:pathLst>
            </a:custGeom>
            <a:solidFill>
              <a:schemeClr val="hlink"/>
            </a:solidFill>
            <a:ln w="12700">
              <a:solidFill>
                <a:schemeClr val="tx1"/>
              </a:solidFill>
              <a:round/>
              <a:headEnd/>
              <a:tailEnd/>
            </a:ln>
          </p:spPr>
          <p:txBody>
            <a:bodyPr/>
            <a:lstStyle/>
            <a:p>
              <a:endParaRPr lang="en-US"/>
            </a:p>
          </p:txBody>
        </p:sp>
        <p:sp>
          <p:nvSpPr>
            <p:cNvPr id="10" name="Freeform 13"/>
            <p:cNvSpPr>
              <a:spLocks/>
            </p:cNvSpPr>
            <p:nvPr/>
          </p:nvSpPr>
          <p:spPr bwMode="auto">
            <a:xfrm>
              <a:off x="4656" y="1680"/>
              <a:ext cx="144" cy="1"/>
            </a:xfrm>
            <a:custGeom>
              <a:avLst/>
              <a:gdLst>
                <a:gd name="T0" fmla="*/ 144 w 144"/>
                <a:gd name="T1" fmla="*/ 0 h 1"/>
                <a:gd name="T2" fmla="*/ 48 w 144"/>
                <a:gd name="T3" fmla="*/ 0 h 1"/>
                <a:gd name="T4" fmla="*/ 0 w 144"/>
                <a:gd name="T5" fmla="*/ 0 h 1"/>
                <a:gd name="T6" fmla="*/ 0 60000 65536"/>
                <a:gd name="T7" fmla="*/ 0 60000 65536"/>
                <a:gd name="T8" fmla="*/ 0 60000 65536"/>
                <a:gd name="T9" fmla="*/ 0 w 144"/>
                <a:gd name="T10" fmla="*/ 0 h 1"/>
                <a:gd name="T11" fmla="*/ 144 w 144"/>
                <a:gd name="T12" fmla="*/ 1 h 1"/>
              </a:gdLst>
              <a:ahLst/>
              <a:cxnLst>
                <a:cxn ang="T6">
                  <a:pos x="T0" y="T1"/>
                </a:cxn>
                <a:cxn ang="T7">
                  <a:pos x="T2" y="T3"/>
                </a:cxn>
                <a:cxn ang="T8">
                  <a:pos x="T4" y="T5"/>
                </a:cxn>
              </a:cxnLst>
              <a:rect l="T9" t="T10" r="T11" b="T12"/>
              <a:pathLst>
                <a:path w="144" h="1">
                  <a:moveTo>
                    <a:pt x="144" y="0"/>
                  </a:moveTo>
                  <a:cubicBezTo>
                    <a:pt x="108" y="0"/>
                    <a:pt x="72" y="0"/>
                    <a:pt x="48" y="0"/>
                  </a:cubicBezTo>
                  <a:cubicBezTo>
                    <a:pt x="24" y="0"/>
                    <a:pt x="12" y="0"/>
                    <a:pt x="0" y="0"/>
                  </a:cubicBezTo>
                </a:path>
              </a:pathLst>
            </a:custGeom>
            <a:solidFill>
              <a:schemeClr val="hlink"/>
            </a:solidFill>
            <a:ln w="9525">
              <a:solidFill>
                <a:schemeClr val="tx1"/>
              </a:solidFill>
              <a:round/>
              <a:headEnd/>
              <a:tailEnd/>
            </a:ln>
          </p:spPr>
          <p:txBody>
            <a:bodyPr/>
            <a:lstStyle/>
            <a:p>
              <a:endParaRPr lang="en-US"/>
            </a:p>
          </p:txBody>
        </p:sp>
        <p:sp>
          <p:nvSpPr>
            <p:cNvPr id="11" name="Freeform 14"/>
            <p:cNvSpPr>
              <a:spLocks/>
            </p:cNvSpPr>
            <p:nvPr/>
          </p:nvSpPr>
          <p:spPr bwMode="auto">
            <a:xfrm>
              <a:off x="4656" y="2112"/>
              <a:ext cx="96" cy="48"/>
            </a:xfrm>
            <a:custGeom>
              <a:avLst/>
              <a:gdLst>
                <a:gd name="T0" fmla="*/ 96 w 96"/>
                <a:gd name="T1" fmla="*/ 48 h 48"/>
                <a:gd name="T2" fmla="*/ 0 w 96"/>
                <a:gd name="T3" fmla="*/ 0 h 48"/>
                <a:gd name="T4" fmla="*/ 0 60000 65536"/>
                <a:gd name="T5" fmla="*/ 0 60000 65536"/>
                <a:gd name="T6" fmla="*/ 0 w 96"/>
                <a:gd name="T7" fmla="*/ 0 h 48"/>
                <a:gd name="T8" fmla="*/ 96 w 96"/>
                <a:gd name="T9" fmla="*/ 48 h 48"/>
              </a:gdLst>
              <a:ahLst/>
              <a:cxnLst>
                <a:cxn ang="T4">
                  <a:pos x="T0" y="T1"/>
                </a:cxn>
                <a:cxn ang="T5">
                  <a:pos x="T2" y="T3"/>
                </a:cxn>
              </a:cxnLst>
              <a:rect l="T6" t="T7" r="T8" b="T9"/>
              <a:pathLst>
                <a:path w="96" h="48">
                  <a:moveTo>
                    <a:pt x="96" y="48"/>
                  </a:moveTo>
                  <a:cubicBezTo>
                    <a:pt x="96" y="48"/>
                    <a:pt x="48" y="24"/>
                    <a:pt x="0" y="0"/>
                  </a:cubicBezTo>
                </a:path>
              </a:pathLst>
            </a:custGeom>
            <a:solidFill>
              <a:schemeClr val="hlink"/>
            </a:solidFill>
            <a:ln w="9525">
              <a:solidFill>
                <a:schemeClr val="tx1"/>
              </a:solidFill>
              <a:round/>
              <a:headEnd/>
              <a:tailEnd/>
            </a:ln>
          </p:spPr>
          <p:txBody>
            <a:bodyPr/>
            <a:lstStyle/>
            <a:p>
              <a:endParaRPr lang="en-US"/>
            </a:p>
          </p:txBody>
        </p:sp>
      </p:grpSp>
      <p:sp>
        <p:nvSpPr>
          <p:cNvPr id="12" name="Rectangle 2"/>
          <p:cNvSpPr txBox="1">
            <a:spLocks noChangeArrowheads="1"/>
          </p:cNvSpPr>
          <p:nvPr/>
        </p:nvSpPr>
        <p:spPr>
          <a:xfrm>
            <a:off x="228600" y="5257800"/>
            <a:ext cx="8686800" cy="762000"/>
          </a:xfrm>
          <a:prstGeom prst="rect">
            <a:avLst/>
          </a:prstGeom>
          <a:solidFill>
            <a:srgbClr val="FFFF00"/>
          </a:solidFill>
          <a:ln>
            <a:solidFill>
              <a:schemeClr val="accent1"/>
            </a:solidFill>
          </a:ln>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US" sz="2000" b="1" dirty="0" smtClean="0">
                <a:solidFill>
                  <a:schemeClr val="accent2"/>
                </a:solidFill>
              </a:rPr>
              <a:t>(a) Un-reinforced</a:t>
            </a:r>
            <a:r>
              <a:rPr lang="en-US" sz="2000" b="1" dirty="0" smtClean="0">
                <a:solidFill>
                  <a:srgbClr val="CC3300"/>
                </a:solidFill>
              </a:rPr>
              <a:t> 	</a:t>
            </a:r>
            <a:r>
              <a:rPr lang="en-US" sz="2000" b="1" dirty="0" smtClean="0">
                <a:solidFill>
                  <a:schemeClr val="accent2"/>
                </a:solidFill>
              </a:rPr>
              <a:t>(b) core-reinforced</a:t>
            </a:r>
            <a:r>
              <a:rPr lang="en-US" sz="2000" b="1" dirty="0" smtClean="0"/>
              <a:t> 	     </a:t>
            </a:r>
            <a:r>
              <a:rPr lang="en-US" sz="2000" b="1" dirty="0" smtClean="0">
                <a:solidFill>
                  <a:srgbClr val="996633"/>
                </a:solidFill>
              </a:rPr>
              <a:t>(c)Containment 							       reinforcement</a:t>
            </a:r>
          </a:p>
        </p:txBody>
      </p:sp>
    </p:spTree>
    <p:extLst>
      <p:ext uri="{BB962C8B-B14F-4D97-AF65-F5344CB8AC3E}">
        <p14:creationId xmlns:p14="http://schemas.microsoft.com/office/powerpoint/2010/main" val="3631021180"/>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13944" y="1143000"/>
            <a:ext cx="7772400" cy="4419600"/>
          </a:xfrm>
          <a:prstGeom prst="rect">
            <a:avLst/>
          </a:prstGeom>
          <a:ln>
            <a:solidFill>
              <a:schemeClr val="tx1"/>
            </a:solid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09600" indent="-609600" eaLnBrk="1" hangingPunct="1">
              <a:lnSpc>
                <a:spcPct val="90000"/>
              </a:lnSpc>
            </a:pPr>
            <a:r>
              <a:rPr lang="en-US" sz="2400" b="1" dirty="0" smtClean="0">
                <a:solidFill>
                  <a:srgbClr val="CC3300"/>
                </a:solidFill>
              </a:rPr>
              <a:t>Reinforcement on both faces to be held by ties going through the wall in alternate courses or once in 3 courses</a:t>
            </a:r>
          </a:p>
          <a:p>
            <a:pPr marL="609600" indent="-609600" eaLnBrk="1" hangingPunct="1">
              <a:lnSpc>
                <a:spcPct val="90000"/>
              </a:lnSpc>
            </a:pPr>
            <a:r>
              <a:rPr lang="en-US" sz="2400" b="1" dirty="0" smtClean="0">
                <a:solidFill>
                  <a:schemeClr val="accent2"/>
                </a:solidFill>
              </a:rPr>
              <a:t>Following materials are possible</a:t>
            </a:r>
          </a:p>
          <a:p>
            <a:pPr marL="1371600" lvl="2" indent="-457200" eaLnBrk="1" hangingPunct="1">
              <a:lnSpc>
                <a:spcPct val="90000"/>
              </a:lnSpc>
              <a:buSzPct val="70000"/>
              <a:buFont typeface="Wingdings" pitchFamily="2" charset="2"/>
              <a:buChar char="ü"/>
            </a:pPr>
            <a:r>
              <a:rPr lang="en-US" b="1" i="1" dirty="0" smtClean="0">
                <a:solidFill>
                  <a:srgbClr val="996600"/>
                </a:solidFill>
              </a:rPr>
              <a:t>GI wire – 3.0 to 4.0 mm</a:t>
            </a:r>
          </a:p>
          <a:p>
            <a:pPr marL="1371600" lvl="2" indent="-457200" eaLnBrk="1" hangingPunct="1">
              <a:lnSpc>
                <a:spcPct val="90000"/>
              </a:lnSpc>
              <a:buSzPct val="70000"/>
              <a:buFont typeface="Wingdings" pitchFamily="2" charset="2"/>
              <a:buChar char="ü"/>
            </a:pPr>
            <a:r>
              <a:rPr lang="en-US" b="1" i="1" dirty="0" smtClean="0">
                <a:solidFill>
                  <a:srgbClr val="996600"/>
                </a:solidFill>
              </a:rPr>
              <a:t>Corrosion resistant steel ~ 6.0mm</a:t>
            </a:r>
          </a:p>
          <a:p>
            <a:pPr marL="1371600" lvl="2" indent="-457200" eaLnBrk="1" hangingPunct="1">
              <a:lnSpc>
                <a:spcPct val="90000"/>
              </a:lnSpc>
              <a:buSzPct val="70000"/>
              <a:buFont typeface="Wingdings" pitchFamily="2" charset="2"/>
              <a:buChar char="ü"/>
            </a:pPr>
            <a:r>
              <a:rPr lang="en-US" b="1" i="1" dirty="0" smtClean="0">
                <a:solidFill>
                  <a:srgbClr val="996600"/>
                </a:solidFill>
              </a:rPr>
              <a:t>Stainless steel – 3.0 to 4.0 mm</a:t>
            </a:r>
          </a:p>
          <a:p>
            <a:pPr marL="1371600" lvl="2" indent="-457200" eaLnBrk="1" hangingPunct="1">
              <a:lnSpc>
                <a:spcPct val="90000"/>
              </a:lnSpc>
              <a:buSzPct val="70000"/>
              <a:buFont typeface="Wingdings" pitchFamily="2" charset="2"/>
              <a:buChar char="ü"/>
            </a:pPr>
            <a:r>
              <a:rPr lang="en-US" b="1" i="1" dirty="0" smtClean="0">
                <a:solidFill>
                  <a:srgbClr val="996600"/>
                </a:solidFill>
              </a:rPr>
              <a:t>Bamboo</a:t>
            </a:r>
          </a:p>
          <a:p>
            <a:pPr marL="1371600" lvl="2" indent="-457200" eaLnBrk="1" hangingPunct="1">
              <a:lnSpc>
                <a:spcPct val="90000"/>
              </a:lnSpc>
              <a:buSzPct val="70000"/>
              <a:buFont typeface="Wingdings" pitchFamily="2" charset="2"/>
              <a:buChar char="ü"/>
            </a:pPr>
            <a:r>
              <a:rPr lang="en-US" b="1" i="1" dirty="0" smtClean="0">
                <a:solidFill>
                  <a:srgbClr val="996600"/>
                </a:solidFill>
              </a:rPr>
              <a:t>Timber</a:t>
            </a:r>
          </a:p>
          <a:p>
            <a:pPr marL="609600" indent="-609600" eaLnBrk="1" hangingPunct="1">
              <a:lnSpc>
                <a:spcPct val="90000"/>
              </a:lnSpc>
            </a:pPr>
            <a:r>
              <a:rPr lang="en-US" sz="2400" b="1" dirty="0" smtClean="0">
                <a:solidFill>
                  <a:srgbClr val="CC3300"/>
                </a:solidFill>
              </a:rPr>
              <a:t>Function is to prevent growth of flexural cracks</a:t>
            </a:r>
          </a:p>
          <a:p>
            <a:pPr marL="609600" indent="-609600" eaLnBrk="1" hangingPunct="1">
              <a:lnSpc>
                <a:spcPct val="90000"/>
              </a:lnSpc>
            </a:pPr>
            <a:r>
              <a:rPr lang="en-US" sz="2400" b="1" dirty="0" smtClean="0">
                <a:solidFill>
                  <a:schemeClr val="accent2"/>
                </a:solidFill>
              </a:rPr>
              <a:t>Experiments show good flexural ductility</a:t>
            </a:r>
            <a:endParaRPr lang="en-US" dirty="0" smtClean="0">
              <a:solidFill>
                <a:schemeClr val="accent2"/>
              </a:solidFill>
            </a:endParaRPr>
          </a:p>
        </p:txBody>
      </p:sp>
    </p:spTree>
    <p:extLst>
      <p:ext uri="{BB962C8B-B14F-4D97-AF65-F5344CB8AC3E}">
        <p14:creationId xmlns:p14="http://schemas.microsoft.com/office/powerpoint/2010/main" val="178100790"/>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90600" y="1321293"/>
            <a:ext cx="5638800" cy="4215414"/>
            <a:chOff x="990600" y="1321293"/>
            <a:chExt cx="5638800" cy="4215414"/>
          </a:xfrm>
        </p:grpSpPr>
        <p:graphicFrame>
          <p:nvGraphicFramePr>
            <p:cNvPr id="3" name="Object 4"/>
            <p:cNvGraphicFramePr>
              <a:graphicFrameLocks noChangeAspect="1"/>
            </p:cNvGraphicFramePr>
            <p:nvPr>
              <p:extLst>
                <p:ext uri="{D42A27DB-BD31-4B8C-83A1-F6EECF244321}">
                  <p14:modId xmlns:p14="http://schemas.microsoft.com/office/powerpoint/2010/main" val="422147601"/>
                </p:ext>
              </p:extLst>
            </p:nvPr>
          </p:nvGraphicFramePr>
          <p:xfrm>
            <a:off x="990600" y="1321293"/>
            <a:ext cx="5638800" cy="4215414"/>
          </p:xfrm>
          <a:graphic>
            <a:graphicData uri="http://schemas.openxmlformats.org/presentationml/2006/ole">
              <mc:AlternateContent xmlns:mc="http://schemas.openxmlformats.org/markup-compatibility/2006">
                <mc:Choice xmlns:v="urn:schemas-microsoft-com:vml" Requires="v">
                  <p:oleObj spid="_x0000_s161812" r:id="rId3" imgW="5305425" imgH="4343400" progId="Excel.Chart.8">
                    <p:embed/>
                  </p:oleObj>
                </mc:Choice>
                <mc:Fallback>
                  <p:oleObj r:id="rId3" imgW="5305425" imgH="43434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321293"/>
                          <a:ext cx="5638800" cy="4215414"/>
                        </a:xfrm>
                        <a:prstGeom prst="rect">
                          <a:avLst/>
                        </a:prstGeom>
                        <a:noFill/>
                        <a:ln>
                          <a:noFill/>
                        </a:ln>
                      </p:spPr>
                    </p:pic>
                  </p:oleObj>
                </mc:Fallback>
              </mc:AlternateContent>
            </a:graphicData>
          </a:graphic>
        </p:graphicFrame>
        <p:sp>
          <p:nvSpPr>
            <p:cNvPr id="4" name="Line 5"/>
            <p:cNvSpPr>
              <a:spLocks noChangeShapeType="1"/>
            </p:cNvSpPr>
            <p:nvPr/>
          </p:nvSpPr>
          <p:spPr bwMode="auto">
            <a:xfrm flipH="1">
              <a:off x="1981195" y="4114800"/>
              <a:ext cx="838199" cy="457200"/>
            </a:xfrm>
            <a:prstGeom prst="line">
              <a:avLst/>
            </a:prstGeom>
            <a:noFill/>
            <a:ln w="317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 name="Text Box 6"/>
            <p:cNvSpPr txBox="1">
              <a:spLocks noChangeArrowheads="1"/>
            </p:cNvSpPr>
            <p:nvPr/>
          </p:nvSpPr>
          <p:spPr bwMode="auto">
            <a:xfrm>
              <a:off x="2904331" y="3750893"/>
              <a:ext cx="1439069" cy="458181"/>
            </a:xfrm>
            <a:prstGeom prst="rect">
              <a:avLst/>
            </a:prstGeom>
            <a:solidFill>
              <a:srgbClr val="FFFF00"/>
            </a:solidFill>
            <a:ln>
              <a:solidFill>
                <a:schemeClr val="tx1"/>
              </a:solid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solidFill>
                    <a:schemeClr val="accent2"/>
                  </a:solidFill>
                </a:rPr>
                <a:t>1</a:t>
              </a:r>
              <a:r>
                <a:rPr lang="en-US" baseline="30000" dirty="0">
                  <a:solidFill>
                    <a:schemeClr val="accent2"/>
                  </a:solidFill>
                </a:rPr>
                <a:t>st</a:t>
              </a:r>
              <a:r>
                <a:rPr lang="en-US" dirty="0">
                  <a:solidFill>
                    <a:schemeClr val="accent2"/>
                  </a:solidFill>
                </a:rPr>
                <a:t> crack</a:t>
              </a:r>
            </a:p>
          </p:txBody>
        </p:sp>
      </p:grpSp>
    </p:spTree>
    <p:extLst>
      <p:ext uri="{BB962C8B-B14F-4D97-AF65-F5344CB8AC3E}">
        <p14:creationId xmlns:p14="http://schemas.microsoft.com/office/powerpoint/2010/main" val="1757292680"/>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016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66800"/>
            <a:ext cx="5334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ct 1"/>
          <p:cNvGraphicFramePr>
            <a:graphicFrameLocks noChangeAspect="1"/>
          </p:cNvGraphicFramePr>
          <p:nvPr>
            <p:extLst>
              <p:ext uri="{D42A27DB-BD31-4B8C-83A1-F6EECF244321}">
                <p14:modId xmlns:p14="http://schemas.microsoft.com/office/powerpoint/2010/main" val="2890037429"/>
              </p:ext>
            </p:extLst>
          </p:nvPr>
        </p:nvGraphicFramePr>
        <p:xfrm>
          <a:off x="6096000" y="3733800"/>
          <a:ext cx="2819400" cy="2195314"/>
        </p:xfrm>
        <a:graphic>
          <a:graphicData uri="http://schemas.openxmlformats.org/presentationml/2006/ole">
            <mc:AlternateContent xmlns:mc="http://schemas.openxmlformats.org/markup-compatibility/2006">
              <mc:Choice xmlns:v="urn:schemas-microsoft-com:vml" Requires="v">
                <p:oleObj spid="_x0000_s162836" name="Chart" r:id="rId4" imgW="4943551" imgH="3848100" progId="Excel.Chart.8">
                  <p:embed/>
                </p:oleObj>
              </mc:Choice>
              <mc:Fallback>
                <p:oleObj name="Chart" r:id="rId4" imgW="4943551" imgH="38481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733800"/>
                        <a:ext cx="2819400" cy="219531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61226359"/>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893897069"/>
              </p:ext>
            </p:extLst>
          </p:nvPr>
        </p:nvGraphicFramePr>
        <p:xfrm>
          <a:off x="445008" y="990600"/>
          <a:ext cx="3429000" cy="2523173"/>
        </p:xfrm>
        <a:graphic>
          <a:graphicData uri="http://schemas.openxmlformats.org/presentationml/2006/ole">
            <mc:AlternateContent xmlns:mc="http://schemas.openxmlformats.org/markup-compatibility/2006">
              <mc:Choice xmlns:v="urn:schemas-microsoft-com:vml" Requires="v">
                <p:oleObj spid="_x0000_s163878" r:id="rId3" imgW="4525007" imgH="3343742" progId="PBrush">
                  <p:embed/>
                </p:oleObj>
              </mc:Choice>
              <mc:Fallback>
                <p:oleObj r:id="rId3" imgW="4525007" imgH="3343742"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008" y="990600"/>
                        <a:ext cx="3429000" cy="2523173"/>
                      </a:xfrm>
                      <a:prstGeom prst="rect">
                        <a:avLst/>
                      </a:prstGeom>
                      <a:noFill/>
                      <a:ln>
                        <a:noFill/>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872332195"/>
              </p:ext>
            </p:extLst>
          </p:nvPr>
        </p:nvGraphicFramePr>
        <p:xfrm>
          <a:off x="4114801" y="990600"/>
          <a:ext cx="3505200" cy="2507679"/>
        </p:xfrm>
        <a:graphic>
          <a:graphicData uri="http://schemas.openxmlformats.org/presentationml/2006/ole">
            <mc:AlternateContent xmlns:mc="http://schemas.openxmlformats.org/markup-compatibility/2006">
              <mc:Choice xmlns:v="urn:schemas-microsoft-com:vml" Requires="v">
                <p:oleObj spid="_x0000_s163879" r:id="rId5" imgW="4495238" imgH="3048426" progId="PBrush">
                  <p:embed/>
                </p:oleObj>
              </mc:Choice>
              <mc:Fallback>
                <p:oleObj r:id="rId5" imgW="4495238" imgH="304842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1" y="990600"/>
                        <a:ext cx="3505200" cy="2507679"/>
                      </a:xfrm>
                      <a:prstGeom prst="rect">
                        <a:avLst/>
                      </a:prstGeom>
                      <a:noFill/>
                      <a:ln>
                        <a:noFill/>
                      </a:ln>
                    </p:spPr>
                  </p:pic>
                </p:oleObj>
              </mc:Fallback>
            </mc:AlternateContent>
          </a:graphicData>
        </a:graphic>
      </p:graphicFrame>
      <p:pic>
        <p:nvPicPr>
          <p:cNvPr id="5" name="Picture 3" descr="tt7"/>
          <p:cNvPicPr>
            <a:picLocks noChangeAspect="1" noChangeArrowheads="1"/>
          </p:cNvPicPr>
          <p:nvPr/>
        </p:nvPicPr>
        <p:blipFill>
          <a:blip r:embed="rId7">
            <a:extLst>
              <a:ext uri="{28A0092B-C50C-407E-A947-70E740481C1C}">
                <a14:useLocalDpi xmlns:a14="http://schemas.microsoft.com/office/drawing/2010/main" val="0"/>
              </a:ext>
            </a:extLst>
          </a:blip>
          <a:srcRect l="37688" t="35454" r="3687" b="34171"/>
          <a:stretch>
            <a:fillRect/>
          </a:stretch>
        </p:blipFill>
        <p:spPr bwMode="auto">
          <a:xfrm>
            <a:off x="457200" y="3647342"/>
            <a:ext cx="3429000" cy="244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tt7"/>
          <p:cNvPicPr>
            <a:picLocks noChangeAspect="1" noChangeArrowheads="1"/>
          </p:cNvPicPr>
          <p:nvPr/>
        </p:nvPicPr>
        <p:blipFill>
          <a:blip r:embed="rId7">
            <a:extLst>
              <a:ext uri="{28A0092B-C50C-407E-A947-70E740481C1C}">
                <a14:useLocalDpi xmlns:a14="http://schemas.microsoft.com/office/drawing/2010/main" val="0"/>
              </a:ext>
            </a:extLst>
          </a:blip>
          <a:srcRect t="71254" r="41374" b="1408"/>
          <a:stretch>
            <a:fillRect/>
          </a:stretch>
        </p:blipFill>
        <p:spPr bwMode="auto">
          <a:xfrm>
            <a:off x="4114800" y="3647342"/>
            <a:ext cx="3581400" cy="237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255411"/>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24480376"/>
              </p:ext>
            </p:extLst>
          </p:nvPr>
        </p:nvGraphicFramePr>
        <p:xfrm>
          <a:off x="762000" y="1219200"/>
          <a:ext cx="6433241" cy="4579937"/>
        </p:xfrm>
        <a:graphic>
          <a:graphicData uri="http://schemas.openxmlformats.org/presentationml/2006/ole">
            <mc:AlternateContent xmlns:mc="http://schemas.openxmlformats.org/markup-compatibility/2006">
              <mc:Choice xmlns:v="urn:schemas-microsoft-com:vml" Requires="v">
                <p:oleObj spid="_x0000_s164884" name="Bitmap Image" r:id="rId3" imgW="3010320" imgH="2142857" progId="PBrush">
                  <p:embed/>
                </p:oleObj>
              </mc:Choice>
              <mc:Fallback>
                <p:oleObj name="Bitmap Image" r:id="rId3" imgW="3010320" imgH="2142857"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219200"/>
                        <a:ext cx="6433241" cy="45799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91916503"/>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tt7"/>
          <p:cNvPicPr>
            <a:picLocks noChangeAspect="1" noChangeArrowheads="1"/>
          </p:cNvPicPr>
          <p:nvPr/>
        </p:nvPicPr>
        <p:blipFill>
          <a:blip r:embed="rId2">
            <a:extLst>
              <a:ext uri="{28A0092B-C50C-407E-A947-70E740481C1C}">
                <a14:useLocalDpi xmlns:a14="http://schemas.microsoft.com/office/drawing/2010/main" val="0"/>
              </a:ext>
            </a:extLst>
          </a:blip>
          <a:srcRect l="1634" r="36139" b="68993"/>
          <a:stretch>
            <a:fillRect/>
          </a:stretch>
        </p:blipFill>
        <p:spPr bwMode="auto">
          <a:xfrm>
            <a:off x="603504" y="1066800"/>
            <a:ext cx="709961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027860"/>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14400"/>
            <a:ext cx="7343775"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6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00" y="3615223"/>
            <a:ext cx="2448000" cy="2516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86373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1143000" y="1905000"/>
            <a:ext cx="2571750" cy="2628900"/>
            <a:chOff x="3060" y="1620"/>
            <a:chExt cx="4050" cy="4140"/>
          </a:xfrm>
        </p:grpSpPr>
        <p:grpSp>
          <p:nvGrpSpPr>
            <p:cNvPr id="4" name="Group 3"/>
            <p:cNvGrpSpPr>
              <a:grpSpLocks/>
            </p:cNvGrpSpPr>
            <p:nvPr/>
          </p:nvGrpSpPr>
          <p:grpSpPr bwMode="auto">
            <a:xfrm>
              <a:off x="3060" y="1620"/>
              <a:ext cx="3780" cy="3420"/>
              <a:chOff x="3060" y="1620"/>
              <a:chExt cx="3780" cy="3420"/>
            </a:xfrm>
          </p:grpSpPr>
          <p:grpSp>
            <p:nvGrpSpPr>
              <p:cNvPr id="7" name="Group 4"/>
              <p:cNvGrpSpPr>
                <a:grpSpLocks/>
              </p:cNvGrpSpPr>
              <p:nvPr/>
            </p:nvGrpSpPr>
            <p:grpSpPr bwMode="auto">
              <a:xfrm>
                <a:off x="3060" y="2160"/>
                <a:ext cx="3780" cy="2880"/>
                <a:chOff x="3060" y="2160"/>
                <a:chExt cx="3780" cy="2880"/>
              </a:xfrm>
            </p:grpSpPr>
            <p:grpSp>
              <p:nvGrpSpPr>
                <p:cNvPr id="9" name="Group 5"/>
                <p:cNvGrpSpPr>
                  <a:grpSpLocks/>
                </p:cNvGrpSpPr>
                <p:nvPr/>
              </p:nvGrpSpPr>
              <p:grpSpPr bwMode="auto">
                <a:xfrm>
                  <a:off x="3870" y="2160"/>
                  <a:ext cx="2970" cy="2340"/>
                  <a:chOff x="3870" y="2160"/>
                  <a:chExt cx="2970" cy="2340"/>
                </a:xfrm>
              </p:grpSpPr>
              <p:sp>
                <p:nvSpPr>
                  <p:cNvPr id="12" name="Rectangle 6"/>
                  <p:cNvSpPr>
                    <a:spLocks noChangeArrowheads="1"/>
                  </p:cNvSpPr>
                  <p:nvPr/>
                </p:nvSpPr>
                <p:spPr bwMode="auto">
                  <a:xfrm>
                    <a:off x="3870" y="2160"/>
                    <a:ext cx="2340" cy="2340"/>
                  </a:xfrm>
                  <a:prstGeom prst="rect">
                    <a:avLst/>
                  </a:prstGeom>
                  <a:solidFill>
                    <a:srgbClr val="FFFFFF"/>
                  </a:solidFill>
                  <a:ln w="9525">
                    <a:solidFill>
                      <a:srgbClr val="C00000"/>
                    </a:solidFill>
                    <a:prstDash val="dash"/>
                    <a:miter lim="800000"/>
                    <a:headEnd/>
                    <a:tailEnd/>
                  </a:ln>
                </p:spPr>
                <p:txBody>
                  <a:bodyPr/>
                  <a:lstStyle/>
                  <a:p>
                    <a:endParaRPr lang="en-US"/>
                  </a:p>
                </p:txBody>
              </p:sp>
              <p:sp>
                <p:nvSpPr>
                  <p:cNvPr id="13" name="Rectangle 7"/>
                  <p:cNvSpPr>
                    <a:spLocks noChangeArrowheads="1"/>
                  </p:cNvSpPr>
                  <p:nvPr/>
                </p:nvSpPr>
                <p:spPr bwMode="auto">
                  <a:xfrm>
                    <a:off x="3870" y="2160"/>
                    <a:ext cx="2340" cy="180"/>
                  </a:xfrm>
                  <a:prstGeom prst="rect">
                    <a:avLst/>
                  </a:prstGeom>
                  <a:solidFill>
                    <a:srgbClr val="FFFFFF"/>
                  </a:solidFill>
                  <a:ln w="9525">
                    <a:solidFill>
                      <a:srgbClr val="C00000"/>
                    </a:solidFill>
                    <a:prstDash val="dash"/>
                    <a:miter lim="800000"/>
                    <a:headEnd/>
                    <a:tailEnd/>
                  </a:ln>
                </p:spPr>
                <p:txBody>
                  <a:bodyPr/>
                  <a:lstStyle/>
                  <a:p>
                    <a:endParaRPr lang="en-US"/>
                  </a:p>
                </p:txBody>
              </p:sp>
              <p:sp>
                <p:nvSpPr>
                  <p:cNvPr id="14" name="Rectangle 8"/>
                  <p:cNvSpPr>
                    <a:spLocks noChangeArrowheads="1"/>
                  </p:cNvSpPr>
                  <p:nvPr/>
                </p:nvSpPr>
                <p:spPr bwMode="auto">
                  <a:xfrm>
                    <a:off x="4500" y="2160"/>
                    <a:ext cx="2340" cy="180"/>
                  </a:xfrm>
                  <a:prstGeom prst="rect">
                    <a:avLst/>
                  </a:prstGeom>
                  <a:solidFill>
                    <a:srgbClr val="FFFFFF"/>
                  </a:solidFill>
                  <a:ln w="9525">
                    <a:solidFill>
                      <a:srgbClr val="C00000"/>
                    </a:solidFill>
                    <a:miter lim="800000"/>
                    <a:headEnd/>
                    <a:tailEnd/>
                  </a:ln>
                </p:spPr>
                <p:txBody>
                  <a:bodyPr/>
                  <a:lstStyle/>
                  <a:p>
                    <a:endParaRPr lang="en-US"/>
                  </a:p>
                </p:txBody>
              </p:sp>
              <p:sp>
                <p:nvSpPr>
                  <p:cNvPr id="15" name="Line 9"/>
                  <p:cNvSpPr>
                    <a:spLocks noChangeShapeType="1"/>
                  </p:cNvSpPr>
                  <p:nvPr/>
                </p:nvSpPr>
                <p:spPr bwMode="auto">
                  <a:xfrm>
                    <a:off x="3870" y="4500"/>
                    <a:ext cx="2340" cy="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0"/>
                  <p:cNvSpPr>
                    <a:spLocks noChangeShapeType="1"/>
                  </p:cNvSpPr>
                  <p:nvPr/>
                </p:nvSpPr>
                <p:spPr bwMode="auto">
                  <a:xfrm flipH="1">
                    <a:off x="3870" y="2340"/>
                    <a:ext cx="630" cy="216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1"/>
                  <p:cNvSpPr>
                    <a:spLocks noChangeShapeType="1"/>
                  </p:cNvSpPr>
                  <p:nvPr/>
                </p:nvSpPr>
                <p:spPr bwMode="auto">
                  <a:xfrm flipH="1">
                    <a:off x="6210" y="2340"/>
                    <a:ext cx="630" cy="216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 name="Text Box 12"/>
                <p:cNvSpPr txBox="1">
                  <a:spLocks noChangeArrowheads="1"/>
                </p:cNvSpPr>
                <p:nvPr/>
              </p:nvSpPr>
              <p:spPr bwMode="auto">
                <a:xfrm>
                  <a:off x="4770" y="468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b</a:t>
                  </a:r>
                </a:p>
              </p:txBody>
            </p:sp>
            <p:sp>
              <p:nvSpPr>
                <p:cNvPr id="11" name="Text Box 13"/>
                <p:cNvSpPr txBox="1">
                  <a:spLocks noChangeArrowheads="1"/>
                </p:cNvSpPr>
                <p:nvPr/>
              </p:nvSpPr>
              <p:spPr bwMode="auto">
                <a:xfrm>
                  <a:off x="3060" y="306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h</a:t>
                  </a:r>
                </a:p>
              </p:txBody>
            </p:sp>
          </p:grpSp>
          <p:sp>
            <p:nvSpPr>
              <p:cNvPr id="8" name="Text Box 14"/>
              <p:cNvSpPr txBox="1">
                <a:spLocks noChangeArrowheads="1"/>
              </p:cNvSpPr>
              <p:nvPr/>
            </p:nvSpPr>
            <p:spPr bwMode="auto">
              <a:xfrm>
                <a:off x="3960" y="162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δs</a:t>
                </a:r>
                <a:endParaRPr lang="en-US" sz="1200"/>
              </a:p>
            </p:txBody>
          </p:sp>
        </p:grpSp>
        <p:sp>
          <p:nvSpPr>
            <p:cNvPr id="5" name="Text Box 15"/>
            <p:cNvSpPr txBox="1">
              <a:spLocks noChangeArrowheads="1"/>
            </p:cNvSpPr>
            <p:nvPr/>
          </p:nvSpPr>
          <p:spPr bwMode="auto">
            <a:xfrm>
              <a:off x="3510" y="5220"/>
              <a:ext cx="3600" cy="54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(a) In-plane pure shear</a:t>
              </a:r>
            </a:p>
          </p:txBody>
        </p:sp>
      </p:grpSp>
      <p:graphicFrame>
        <p:nvGraphicFramePr>
          <p:cNvPr id="2" name="Object 1"/>
          <p:cNvGraphicFramePr>
            <a:graphicFrameLocks noChangeAspect="1"/>
          </p:cNvGraphicFramePr>
          <p:nvPr>
            <p:extLst>
              <p:ext uri="{D42A27DB-BD31-4B8C-83A1-F6EECF244321}">
                <p14:modId xmlns:p14="http://schemas.microsoft.com/office/powerpoint/2010/main" val="422405708"/>
              </p:ext>
            </p:extLst>
          </p:nvPr>
        </p:nvGraphicFramePr>
        <p:xfrm>
          <a:off x="4800600" y="2438400"/>
          <a:ext cx="2057400" cy="1239838"/>
        </p:xfrm>
        <a:graphic>
          <a:graphicData uri="http://schemas.openxmlformats.org/presentationml/2006/ole">
            <mc:AlternateContent xmlns:mc="http://schemas.openxmlformats.org/markup-compatibility/2006">
              <mc:Choice xmlns:v="urn:schemas-microsoft-com:vml" Requires="v">
                <p:oleObj spid="_x0000_s165907" r:id="rId3" imgW="647419" imgH="393529" progId="Equation.3">
                  <p:embed/>
                </p:oleObj>
              </mc:Choice>
              <mc:Fallback>
                <p:oleObj r:id="rId3" imgW="647419" imgH="39352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438400"/>
                        <a:ext cx="2057400" cy="1239838"/>
                      </a:xfrm>
                      <a:prstGeom prst="rect">
                        <a:avLst/>
                      </a:prstGeom>
                      <a:solidFill>
                        <a:srgbClr val="FFFF00"/>
                      </a:solidFill>
                      <a:ln>
                        <a:noFill/>
                      </a:ln>
                    </p:spPr>
                  </p:pic>
                </p:oleObj>
              </mc:Fallback>
            </mc:AlternateContent>
          </a:graphicData>
        </a:graphic>
      </p:graphicFrame>
    </p:spTree>
    <p:extLst>
      <p:ext uri="{BB962C8B-B14F-4D97-AF65-F5344CB8AC3E}">
        <p14:creationId xmlns:p14="http://schemas.microsoft.com/office/powerpoint/2010/main" val="264329296"/>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838200" y="1409700"/>
            <a:ext cx="6572250" cy="2628900"/>
            <a:chOff x="990" y="6120"/>
            <a:chExt cx="10350" cy="4140"/>
          </a:xfrm>
        </p:grpSpPr>
        <p:grpSp>
          <p:nvGrpSpPr>
            <p:cNvPr id="4" name="Group 3"/>
            <p:cNvGrpSpPr>
              <a:grpSpLocks/>
            </p:cNvGrpSpPr>
            <p:nvPr/>
          </p:nvGrpSpPr>
          <p:grpSpPr bwMode="auto">
            <a:xfrm>
              <a:off x="990" y="6120"/>
              <a:ext cx="10350" cy="3420"/>
              <a:chOff x="990" y="6120"/>
              <a:chExt cx="10350" cy="3420"/>
            </a:xfrm>
          </p:grpSpPr>
          <p:grpSp>
            <p:nvGrpSpPr>
              <p:cNvPr id="7" name="Group 4"/>
              <p:cNvGrpSpPr>
                <a:grpSpLocks/>
              </p:cNvGrpSpPr>
              <p:nvPr/>
            </p:nvGrpSpPr>
            <p:grpSpPr bwMode="auto">
              <a:xfrm>
                <a:off x="990" y="6120"/>
                <a:ext cx="5220" cy="3420"/>
                <a:chOff x="3060" y="1620"/>
                <a:chExt cx="5220" cy="3420"/>
              </a:xfrm>
            </p:grpSpPr>
            <p:grpSp>
              <p:nvGrpSpPr>
                <p:cNvPr id="20" name="Group 5"/>
                <p:cNvGrpSpPr>
                  <a:grpSpLocks/>
                </p:cNvGrpSpPr>
                <p:nvPr/>
              </p:nvGrpSpPr>
              <p:grpSpPr bwMode="auto">
                <a:xfrm>
                  <a:off x="3060" y="1620"/>
                  <a:ext cx="3780" cy="3420"/>
                  <a:chOff x="3060" y="1620"/>
                  <a:chExt cx="3780" cy="3420"/>
                </a:xfrm>
              </p:grpSpPr>
              <p:grpSp>
                <p:nvGrpSpPr>
                  <p:cNvPr id="23" name="Group 6"/>
                  <p:cNvGrpSpPr>
                    <a:grpSpLocks/>
                  </p:cNvGrpSpPr>
                  <p:nvPr/>
                </p:nvGrpSpPr>
                <p:grpSpPr bwMode="auto">
                  <a:xfrm>
                    <a:off x="3060" y="2160"/>
                    <a:ext cx="3780" cy="2880"/>
                    <a:chOff x="3060" y="2160"/>
                    <a:chExt cx="3780" cy="2880"/>
                  </a:xfrm>
                </p:grpSpPr>
                <p:grpSp>
                  <p:nvGrpSpPr>
                    <p:cNvPr id="25" name="Group 7"/>
                    <p:cNvGrpSpPr>
                      <a:grpSpLocks/>
                    </p:cNvGrpSpPr>
                    <p:nvPr/>
                  </p:nvGrpSpPr>
                  <p:grpSpPr bwMode="auto">
                    <a:xfrm>
                      <a:off x="3870" y="2160"/>
                      <a:ext cx="2970" cy="2340"/>
                      <a:chOff x="3870" y="2160"/>
                      <a:chExt cx="2970" cy="2340"/>
                    </a:xfrm>
                  </p:grpSpPr>
                  <p:sp>
                    <p:nvSpPr>
                      <p:cNvPr id="28" name="Rectangle 8"/>
                      <p:cNvSpPr>
                        <a:spLocks noChangeArrowheads="1"/>
                      </p:cNvSpPr>
                      <p:nvPr/>
                    </p:nvSpPr>
                    <p:spPr bwMode="auto">
                      <a:xfrm>
                        <a:off x="3870" y="2160"/>
                        <a:ext cx="2340" cy="2340"/>
                      </a:xfrm>
                      <a:prstGeom prst="rect">
                        <a:avLst/>
                      </a:prstGeom>
                      <a:solidFill>
                        <a:srgbClr val="FFFFFF"/>
                      </a:solidFill>
                      <a:ln w="9525">
                        <a:solidFill>
                          <a:srgbClr val="C00000"/>
                        </a:solidFill>
                        <a:prstDash val="dash"/>
                        <a:miter lim="800000"/>
                        <a:headEnd/>
                        <a:tailEnd/>
                      </a:ln>
                    </p:spPr>
                    <p:txBody>
                      <a:bodyPr/>
                      <a:lstStyle/>
                      <a:p>
                        <a:endParaRPr lang="en-US"/>
                      </a:p>
                    </p:txBody>
                  </p:sp>
                  <p:sp>
                    <p:nvSpPr>
                      <p:cNvPr id="29" name="Rectangle 9"/>
                      <p:cNvSpPr>
                        <a:spLocks noChangeArrowheads="1"/>
                      </p:cNvSpPr>
                      <p:nvPr/>
                    </p:nvSpPr>
                    <p:spPr bwMode="auto">
                      <a:xfrm>
                        <a:off x="3870" y="2160"/>
                        <a:ext cx="2340" cy="180"/>
                      </a:xfrm>
                      <a:prstGeom prst="rect">
                        <a:avLst/>
                      </a:prstGeom>
                      <a:solidFill>
                        <a:srgbClr val="FFFFFF"/>
                      </a:solidFill>
                      <a:ln w="9525">
                        <a:solidFill>
                          <a:srgbClr val="C00000"/>
                        </a:solidFill>
                        <a:prstDash val="dash"/>
                        <a:miter lim="800000"/>
                        <a:headEnd/>
                        <a:tailEnd/>
                      </a:ln>
                    </p:spPr>
                    <p:txBody>
                      <a:bodyPr/>
                      <a:lstStyle/>
                      <a:p>
                        <a:endParaRPr lang="en-US"/>
                      </a:p>
                    </p:txBody>
                  </p:sp>
                  <p:sp>
                    <p:nvSpPr>
                      <p:cNvPr id="30" name="Rectangle 10"/>
                      <p:cNvSpPr>
                        <a:spLocks noChangeArrowheads="1"/>
                      </p:cNvSpPr>
                      <p:nvPr/>
                    </p:nvSpPr>
                    <p:spPr bwMode="auto">
                      <a:xfrm>
                        <a:off x="4500" y="2160"/>
                        <a:ext cx="2340" cy="180"/>
                      </a:xfrm>
                      <a:prstGeom prst="rect">
                        <a:avLst/>
                      </a:prstGeom>
                      <a:solidFill>
                        <a:srgbClr val="FFFFFF"/>
                      </a:solidFill>
                      <a:ln w="9525">
                        <a:solidFill>
                          <a:srgbClr val="C00000"/>
                        </a:solidFill>
                        <a:miter lim="800000"/>
                        <a:headEnd/>
                        <a:tailEnd/>
                      </a:ln>
                    </p:spPr>
                    <p:txBody>
                      <a:bodyPr/>
                      <a:lstStyle/>
                      <a:p>
                        <a:endParaRPr lang="en-US"/>
                      </a:p>
                    </p:txBody>
                  </p:sp>
                  <p:sp>
                    <p:nvSpPr>
                      <p:cNvPr id="31" name="Line 11"/>
                      <p:cNvSpPr>
                        <a:spLocks noChangeShapeType="1"/>
                      </p:cNvSpPr>
                      <p:nvPr/>
                    </p:nvSpPr>
                    <p:spPr bwMode="auto">
                      <a:xfrm>
                        <a:off x="3870" y="4500"/>
                        <a:ext cx="2340" cy="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12"/>
                      <p:cNvSpPr>
                        <a:spLocks noChangeShapeType="1"/>
                      </p:cNvSpPr>
                      <p:nvPr/>
                    </p:nvSpPr>
                    <p:spPr bwMode="auto">
                      <a:xfrm flipH="1">
                        <a:off x="3870" y="2340"/>
                        <a:ext cx="630" cy="216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13"/>
                      <p:cNvSpPr>
                        <a:spLocks noChangeShapeType="1"/>
                      </p:cNvSpPr>
                      <p:nvPr/>
                    </p:nvSpPr>
                    <p:spPr bwMode="auto">
                      <a:xfrm flipH="1">
                        <a:off x="6210" y="2340"/>
                        <a:ext cx="630" cy="216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6" name="Text Box 14"/>
                    <p:cNvSpPr txBox="1">
                      <a:spLocks noChangeArrowheads="1"/>
                    </p:cNvSpPr>
                    <p:nvPr/>
                  </p:nvSpPr>
                  <p:spPr bwMode="auto">
                    <a:xfrm>
                      <a:off x="4770" y="468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b</a:t>
                      </a:r>
                    </a:p>
                  </p:txBody>
                </p:sp>
                <p:sp>
                  <p:nvSpPr>
                    <p:cNvPr id="27" name="Text Box 15"/>
                    <p:cNvSpPr txBox="1">
                      <a:spLocks noChangeArrowheads="1"/>
                    </p:cNvSpPr>
                    <p:nvPr/>
                  </p:nvSpPr>
                  <p:spPr bwMode="auto">
                    <a:xfrm>
                      <a:off x="3060" y="306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h</a:t>
                      </a:r>
                    </a:p>
                  </p:txBody>
                </p:sp>
              </p:grpSp>
              <p:sp>
                <p:nvSpPr>
                  <p:cNvPr id="24" name="Text Box 16"/>
                  <p:cNvSpPr txBox="1">
                    <a:spLocks noChangeArrowheads="1"/>
                  </p:cNvSpPr>
                  <p:nvPr/>
                </p:nvSpPr>
                <p:spPr bwMode="auto">
                  <a:xfrm>
                    <a:off x="3960" y="162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δs</a:t>
                    </a:r>
                    <a:endParaRPr lang="en-US" sz="1200"/>
                  </a:p>
                </p:txBody>
              </p:sp>
            </p:grpSp>
            <p:sp>
              <p:nvSpPr>
                <p:cNvPr id="21" name="Line 17"/>
                <p:cNvSpPr>
                  <a:spLocks noChangeShapeType="1"/>
                </p:cNvSpPr>
                <p:nvPr/>
              </p:nvSpPr>
              <p:spPr bwMode="auto">
                <a:xfrm>
                  <a:off x="7020" y="2160"/>
                  <a:ext cx="630" cy="0"/>
                </a:xfrm>
                <a:prstGeom prst="line">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 name="Text Box 18"/>
                <p:cNvSpPr txBox="1">
                  <a:spLocks noChangeArrowheads="1"/>
                </p:cNvSpPr>
                <p:nvPr/>
              </p:nvSpPr>
              <p:spPr bwMode="auto">
                <a:xfrm>
                  <a:off x="7740" y="198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F</a:t>
                  </a:r>
                </a:p>
              </p:txBody>
            </p:sp>
          </p:grpSp>
          <p:grpSp>
            <p:nvGrpSpPr>
              <p:cNvPr id="8" name="Group 19"/>
              <p:cNvGrpSpPr>
                <a:grpSpLocks/>
              </p:cNvGrpSpPr>
              <p:nvPr/>
            </p:nvGrpSpPr>
            <p:grpSpPr bwMode="auto">
              <a:xfrm>
                <a:off x="6120" y="6120"/>
                <a:ext cx="5220" cy="3420"/>
                <a:chOff x="6120" y="6120"/>
                <a:chExt cx="5220" cy="3420"/>
              </a:xfrm>
            </p:grpSpPr>
            <p:sp>
              <p:nvSpPr>
                <p:cNvPr id="9" name="Text Box 20"/>
                <p:cNvSpPr txBox="1">
                  <a:spLocks noChangeArrowheads="1"/>
                </p:cNvSpPr>
                <p:nvPr/>
              </p:nvSpPr>
              <p:spPr bwMode="auto">
                <a:xfrm>
                  <a:off x="7650" y="918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b</a:t>
                  </a:r>
                </a:p>
              </p:txBody>
            </p:sp>
            <p:sp>
              <p:nvSpPr>
                <p:cNvPr id="10" name="Text Box 21"/>
                <p:cNvSpPr txBox="1">
                  <a:spLocks noChangeArrowheads="1"/>
                </p:cNvSpPr>
                <p:nvPr/>
              </p:nvSpPr>
              <p:spPr bwMode="auto">
                <a:xfrm>
                  <a:off x="6120" y="774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h</a:t>
                  </a:r>
                </a:p>
              </p:txBody>
            </p:sp>
            <p:sp>
              <p:nvSpPr>
                <p:cNvPr id="11" name="Rectangle 22"/>
                <p:cNvSpPr>
                  <a:spLocks noChangeArrowheads="1"/>
                </p:cNvSpPr>
                <p:nvPr/>
              </p:nvSpPr>
              <p:spPr bwMode="auto">
                <a:xfrm>
                  <a:off x="6750" y="6660"/>
                  <a:ext cx="2340" cy="2340"/>
                </a:xfrm>
                <a:prstGeom prst="rect">
                  <a:avLst/>
                </a:prstGeom>
                <a:solidFill>
                  <a:srgbClr val="FFFFFF"/>
                </a:solidFill>
                <a:ln w="9525">
                  <a:solidFill>
                    <a:srgbClr val="C00000"/>
                  </a:solidFill>
                  <a:prstDash val="dash"/>
                  <a:miter lim="800000"/>
                  <a:headEnd/>
                  <a:tailEnd/>
                </a:ln>
              </p:spPr>
              <p:txBody>
                <a:bodyPr/>
                <a:lstStyle/>
                <a:p>
                  <a:endParaRPr lang="en-US"/>
                </a:p>
              </p:txBody>
            </p:sp>
            <p:sp>
              <p:nvSpPr>
                <p:cNvPr id="12" name="Rectangle 23"/>
                <p:cNvSpPr>
                  <a:spLocks noChangeArrowheads="1"/>
                </p:cNvSpPr>
                <p:nvPr/>
              </p:nvSpPr>
              <p:spPr bwMode="auto">
                <a:xfrm>
                  <a:off x="6750" y="6660"/>
                  <a:ext cx="2340" cy="180"/>
                </a:xfrm>
                <a:prstGeom prst="rect">
                  <a:avLst/>
                </a:prstGeom>
                <a:solidFill>
                  <a:srgbClr val="FFFFFF"/>
                </a:solidFill>
                <a:ln w="9525">
                  <a:solidFill>
                    <a:srgbClr val="C00000"/>
                  </a:solidFill>
                  <a:prstDash val="dash"/>
                  <a:miter lim="800000"/>
                  <a:headEnd/>
                  <a:tailEnd/>
                </a:ln>
              </p:spPr>
              <p:txBody>
                <a:bodyPr/>
                <a:lstStyle/>
                <a:p>
                  <a:endParaRPr lang="en-US"/>
                </a:p>
              </p:txBody>
            </p:sp>
            <p:sp>
              <p:nvSpPr>
                <p:cNvPr id="13" name="Rectangle 24"/>
                <p:cNvSpPr>
                  <a:spLocks noChangeArrowheads="1"/>
                </p:cNvSpPr>
                <p:nvPr/>
              </p:nvSpPr>
              <p:spPr bwMode="auto">
                <a:xfrm>
                  <a:off x="7560" y="6660"/>
                  <a:ext cx="2340" cy="180"/>
                </a:xfrm>
                <a:prstGeom prst="rect">
                  <a:avLst/>
                </a:prstGeom>
                <a:solidFill>
                  <a:srgbClr val="FFFFFF"/>
                </a:solidFill>
                <a:ln w="9525">
                  <a:solidFill>
                    <a:srgbClr val="C00000"/>
                  </a:solidFill>
                  <a:miter lim="800000"/>
                  <a:headEnd/>
                  <a:tailEnd/>
                </a:ln>
              </p:spPr>
              <p:txBody>
                <a:bodyPr/>
                <a:lstStyle/>
                <a:p>
                  <a:endParaRPr lang="en-US"/>
                </a:p>
              </p:txBody>
            </p:sp>
            <p:sp>
              <p:nvSpPr>
                <p:cNvPr id="14" name="Line 25"/>
                <p:cNvSpPr>
                  <a:spLocks noChangeShapeType="1"/>
                </p:cNvSpPr>
                <p:nvPr/>
              </p:nvSpPr>
              <p:spPr bwMode="auto">
                <a:xfrm>
                  <a:off x="6750" y="9000"/>
                  <a:ext cx="2340" cy="0"/>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Freeform 26"/>
                <p:cNvSpPr>
                  <a:spLocks/>
                </p:cNvSpPr>
                <p:nvPr/>
              </p:nvSpPr>
              <p:spPr bwMode="auto">
                <a:xfrm>
                  <a:off x="6750" y="6840"/>
                  <a:ext cx="810" cy="2160"/>
                </a:xfrm>
                <a:custGeom>
                  <a:avLst/>
                  <a:gdLst>
                    <a:gd name="T0" fmla="*/ 656 w 900"/>
                    <a:gd name="T1" fmla="*/ 0 h 2160"/>
                    <a:gd name="T2" fmla="*/ 525 w 900"/>
                    <a:gd name="T3" fmla="*/ 900 h 2160"/>
                    <a:gd name="T4" fmla="*/ 131 w 900"/>
                    <a:gd name="T5" fmla="*/ 1260 h 2160"/>
                    <a:gd name="T6" fmla="*/ 0 w 900"/>
                    <a:gd name="T7" fmla="*/ 2160 h 2160"/>
                    <a:gd name="T8" fmla="*/ 0 60000 65536"/>
                    <a:gd name="T9" fmla="*/ 0 60000 65536"/>
                    <a:gd name="T10" fmla="*/ 0 60000 65536"/>
                    <a:gd name="T11" fmla="*/ 0 60000 65536"/>
                    <a:gd name="T12" fmla="*/ 0 w 900"/>
                    <a:gd name="T13" fmla="*/ 0 h 2160"/>
                    <a:gd name="T14" fmla="*/ 900 w 900"/>
                    <a:gd name="T15" fmla="*/ 2160 h 2160"/>
                  </a:gdLst>
                  <a:ahLst/>
                  <a:cxnLst>
                    <a:cxn ang="T8">
                      <a:pos x="T0" y="T1"/>
                    </a:cxn>
                    <a:cxn ang="T9">
                      <a:pos x="T2" y="T3"/>
                    </a:cxn>
                    <a:cxn ang="T10">
                      <a:pos x="T4" y="T5"/>
                    </a:cxn>
                    <a:cxn ang="T11">
                      <a:pos x="T6" y="T7"/>
                    </a:cxn>
                  </a:cxnLst>
                  <a:rect l="T12" t="T13" r="T14" b="T15"/>
                  <a:pathLst>
                    <a:path w="900" h="2160">
                      <a:moveTo>
                        <a:pt x="900" y="0"/>
                      </a:moveTo>
                      <a:cubicBezTo>
                        <a:pt x="870" y="345"/>
                        <a:pt x="840" y="690"/>
                        <a:pt x="720" y="900"/>
                      </a:cubicBezTo>
                      <a:cubicBezTo>
                        <a:pt x="600" y="1110"/>
                        <a:pt x="300" y="1050"/>
                        <a:pt x="180" y="1260"/>
                      </a:cubicBezTo>
                      <a:cubicBezTo>
                        <a:pt x="60" y="1470"/>
                        <a:pt x="30" y="2010"/>
                        <a:pt x="0" y="2160"/>
                      </a:cubicBezTo>
                    </a:path>
                  </a:pathLst>
                </a:custGeom>
                <a:noFill/>
                <a:ln w="9525">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27"/>
                <p:cNvSpPr>
                  <a:spLocks/>
                </p:cNvSpPr>
                <p:nvPr/>
              </p:nvSpPr>
              <p:spPr bwMode="auto">
                <a:xfrm>
                  <a:off x="9090" y="6840"/>
                  <a:ext cx="810" cy="2160"/>
                </a:xfrm>
                <a:custGeom>
                  <a:avLst/>
                  <a:gdLst>
                    <a:gd name="T0" fmla="*/ 656 w 900"/>
                    <a:gd name="T1" fmla="*/ 0 h 2160"/>
                    <a:gd name="T2" fmla="*/ 525 w 900"/>
                    <a:gd name="T3" fmla="*/ 900 h 2160"/>
                    <a:gd name="T4" fmla="*/ 131 w 900"/>
                    <a:gd name="T5" fmla="*/ 1260 h 2160"/>
                    <a:gd name="T6" fmla="*/ 0 w 900"/>
                    <a:gd name="T7" fmla="*/ 2160 h 2160"/>
                    <a:gd name="T8" fmla="*/ 0 60000 65536"/>
                    <a:gd name="T9" fmla="*/ 0 60000 65536"/>
                    <a:gd name="T10" fmla="*/ 0 60000 65536"/>
                    <a:gd name="T11" fmla="*/ 0 60000 65536"/>
                    <a:gd name="T12" fmla="*/ 0 w 900"/>
                    <a:gd name="T13" fmla="*/ 0 h 2160"/>
                    <a:gd name="T14" fmla="*/ 900 w 900"/>
                    <a:gd name="T15" fmla="*/ 2160 h 2160"/>
                  </a:gdLst>
                  <a:ahLst/>
                  <a:cxnLst>
                    <a:cxn ang="T8">
                      <a:pos x="T0" y="T1"/>
                    </a:cxn>
                    <a:cxn ang="T9">
                      <a:pos x="T2" y="T3"/>
                    </a:cxn>
                    <a:cxn ang="T10">
                      <a:pos x="T4" y="T5"/>
                    </a:cxn>
                    <a:cxn ang="T11">
                      <a:pos x="T6" y="T7"/>
                    </a:cxn>
                  </a:cxnLst>
                  <a:rect l="T12" t="T13" r="T14" b="T15"/>
                  <a:pathLst>
                    <a:path w="900" h="2160">
                      <a:moveTo>
                        <a:pt x="900" y="0"/>
                      </a:moveTo>
                      <a:cubicBezTo>
                        <a:pt x="870" y="345"/>
                        <a:pt x="840" y="690"/>
                        <a:pt x="720" y="900"/>
                      </a:cubicBezTo>
                      <a:cubicBezTo>
                        <a:pt x="600" y="1110"/>
                        <a:pt x="300" y="1050"/>
                        <a:pt x="180" y="1260"/>
                      </a:cubicBezTo>
                      <a:cubicBezTo>
                        <a:pt x="60" y="1470"/>
                        <a:pt x="30" y="2010"/>
                        <a:pt x="0" y="2160"/>
                      </a:cubicBezTo>
                    </a:path>
                  </a:pathLst>
                </a:custGeom>
                <a:noFill/>
                <a:ln w="9525">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Line 28"/>
                <p:cNvSpPr>
                  <a:spLocks noChangeShapeType="1"/>
                </p:cNvSpPr>
                <p:nvPr/>
              </p:nvSpPr>
              <p:spPr bwMode="auto">
                <a:xfrm>
                  <a:off x="10170" y="6660"/>
                  <a:ext cx="540" cy="0"/>
                </a:xfrm>
                <a:prstGeom prst="line">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 name="Text Box 29"/>
                <p:cNvSpPr txBox="1">
                  <a:spLocks noChangeArrowheads="1"/>
                </p:cNvSpPr>
                <p:nvPr/>
              </p:nvSpPr>
              <p:spPr bwMode="auto">
                <a:xfrm>
                  <a:off x="10800" y="6480"/>
                  <a:ext cx="54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F</a:t>
                  </a:r>
                </a:p>
              </p:txBody>
            </p:sp>
            <p:sp>
              <p:nvSpPr>
                <p:cNvPr id="19" name="Text Box 30"/>
                <p:cNvSpPr txBox="1">
                  <a:spLocks noChangeArrowheads="1"/>
                </p:cNvSpPr>
                <p:nvPr/>
              </p:nvSpPr>
              <p:spPr bwMode="auto">
                <a:xfrm>
                  <a:off x="6930" y="6120"/>
                  <a:ext cx="630" cy="36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δ</a:t>
                  </a:r>
                  <a:r>
                    <a:rPr lang="en-US" sz="1200" baseline="-25000">
                      <a:latin typeface="Century Gothic" pitchFamily="34" charset="0"/>
                    </a:rPr>
                    <a:t>b</a:t>
                  </a:r>
                  <a:r>
                    <a:rPr lang="en-US" sz="1200">
                      <a:latin typeface="Century Gothic" pitchFamily="34" charset="0"/>
                    </a:rPr>
                    <a:t>bb</a:t>
                  </a:r>
                </a:p>
              </p:txBody>
            </p:sp>
          </p:grpSp>
        </p:grpSp>
        <p:sp>
          <p:nvSpPr>
            <p:cNvPr id="5" name="Text Box 31"/>
            <p:cNvSpPr txBox="1">
              <a:spLocks noChangeArrowheads="1"/>
            </p:cNvSpPr>
            <p:nvPr/>
          </p:nvSpPr>
          <p:spPr bwMode="auto">
            <a:xfrm>
              <a:off x="2610" y="9720"/>
              <a:ext cx="5400" cy="540"/>
            </a:xfrm>
            <a:prstGeom prst="rect">
              <a:avLst/>
            </a:prstGeom>
            <a:solidFill>
              <a:srgbClr val="FFFFFF"/>
            </a:solidFill>
            <a:ln w="9525">
              <a:solidFill>
                <a:srgbClr val="C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(b) In-plane shear + bending (fixed-fixed)</a:t>
              </a:r>
            </a:p>
          </p:txBody>
        </p:sp>
      </p:grpSp>
      <p:graphicFrame>
        <p:nvGraphicFramePr>
          <p:cNvPr id="2" name="Object 1"/>
          <p:cNvGraphicFramePr>
            <a:graphicFrameLocks noChangeAspect="1"/>
          </p:cNvGraphicFramePr>
          <p:nvPr>
            <p:extLst>
              <p:ext uri="{D42A27DB-BD31-4B8C-83A1-F6EECF244321}">
                <p14:modId xmlns:p14="http://schemas.microsoft.com/office/powerpoint/2010/main" val="920549849"/>
              </p:ext>
            </p:extLst>
          </p:nvPr>
        </p:nvGraphicFramePr>
        <p:xfrm>
          <a:off x="609600" y="4267200"/>
          <a:ext cx="3200400" cy="1455738"/>
        </p:xfrm>
        <a:graphic>
          <a:graphicData uri="http://schemas.openxmlformats.org/presentationml/2006/ole">
            <mc:AlternateContent xmlns:mc="http://schemas.openxmlformats.org/markup-compatibility/2006">
              <mc:Choice xmlns:v="urn:schemas-microsoft-com:vml" Requires="v">
                <p:oleObj spid="_x0000_s166948" r:id="rId3" imgW="939392" imgH="431613" progId="Equation.3">
                  <p:embed/>
                </p:oleObj>
              </mc:Choice>
              <mc:Fallback>
                <p:oleObj r:id="rId3" imgW="939392" imgH="43161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267200"/>
                        <a:ext cx="3200400" cy="1455738"/>
                      </a:xfrm>
                      <a:prstGeom prst="rect">
                        <a:avLst/>
                      </a:prstGeom>
                      <a:solidFill>
                        <a:srgbClr val="FFFF00"/>
                      </a:solidFill>
                      <a:ln>
                        <a:noFill/>
                      </a:ln>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706372608"/>
              </p:ext>
            </p:extLst>
          </p:nvPr>
        </p:nvGraphicFramePr>
        <p:xfrm>
          <a:off x="5486400" y="4191000"/>
          <a:ext cx="2819400" cy="1520825"/>
        </p:xfrm>
        <a:graphic>
          <a:graphicData uri="http://schemas.openxmlformats.org/presentationml/2006/ole">
            <mc:AlternateContent xmlns:mc="http://schemas.openxmlformats.org/markup-compatibility/2006">
              <mc:Choice xmlns:v="urn:schemas-microsoft-com:vml" Requires="v">
                <p:oleObj spid="_x0000_s166949" r:id="rId5" imgW="723586" imgH="393529" progId="Equation.3">
                  <p:embed/>
                </p:oleObj>
              </mc:Choice>
              <mc:Fallback>
                <p:oleObj r:id="rId5" imgW="723586" imgH="393529"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4191000"/>
                        <a:ext cx="2819400" cy="1520825"/>
                      </a:xfrm>
                      <a:prstGeom prst="rect">
                        <a:avLst/>
                      </a:prstGeom>
                      <a:solidFill>
                        <a:srgbClr val="FFFF00"/>
                      </a:solidFill>
                      <a:ln>
                        <a:noFill/>
                      </a:ln>
                    </p:spPr>
                  </p:pic>
                </p:oleObj>
              </mc:Fallback>
            </mc:AlternateContent>
          </a:graphicData>
        </a:graphic>
      </p:graphicFrame>
    </p:spTree>
    <p:extLst>
      <p:ext uri="{BB962C8B-B14F-4D97-AF65-F5344CB8AC3E}">
        <p14:creationId xmlns:p14="http://schemas.microsoft.com/office/powerpoint/2010/main" val="1279594627"/>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513805" y="1257300"/>
            <a:ext cx="7086600" cy="3429000"/>
            <a:chOff x="1260" y="10440"/>
            <a:chExt cx="9450" cy="4320"/>
          </a:xfrm>
        </p:grpSpPr>
        <p:grpSp>
          <p:nvGrpSpPr>
            <p:cNvPr id="4" name="Group 3"/>
            <p:cNvGrpSpPr>
              <a:grpSpLocks/>
            </p:cNvGrpSpPr>
            <p:nvPr/>
          </p:nvGrpSpPr>
          <p:grpSpPr bwMode="auto">
            <a:xfrm>
              <a:off x="1260" y="10620"/>
              <a:ext cx="3780" cy="3420"/>
              <a:chOff x="1620" y="9540"/>
              <a:chExt cx="3780" cy="3420"/>
            </a:xfrm>
          </p:grpSpPr>
          <p:grpSp>
            <p:nvGrpSpPr>
              <p:cNvPr id="21" name="Group 4"/>
              <p:cNvGrpSpPr>
                <a:grpSpLocks/>
              </p:cNvGrpSpPr>
              <p:nvPr/>
            </p:nvGrpSpPr>
            <p:grpSpPr bwMode="auto">
              <a:xfrm>
                <a:off x="1620" y="10080"/>
                <a:ext cx="3780" cy="2880"/>
                <a:chOff x="2430" y="1620"/>
                <a:chExt cx="3780" cy="2880"/>
              </a:xfrm>
            </p:grpSpPr>
            <p:grpSp>
              <p:nvGrpSpPr>
                <p:cNvPr id="23" name="Group 5"/>
                <p:cNvGrpSpPr>
                  <a:grpSpLocks/>
                </p:cNvGrpSpPr>
                <p:nvPr/>
              </p:nvGrpSpPr>
              <p:grpSpPr bwMode="auto">
                <a:xfrm>
                  <a:off x="3240" y="1620"/>
                  <a:ext cx="2970" cy="2340"/>
                  <a:chOff x="1440" y="1620"/>
                  <a:chExt cx="2970" cy="2340"/>
                </a:xfrm>
              </p:grpSpPr>
              <p:sp>
                <p:nvSpPr>
                  <p:cNvPr id="26" name="Rectangle 6"/>
                  <p:cNvSpPr>
                    <a:spLocks noChangeArrowheads="1"/>
                  </p:cNvSpPr>
                  <p:nvPr/>
                </p:nvSpPr>
                <p:spPr bwMode="auto">
                  <a:xfrm>
                    <a:off x="1440" y="1620"/>
                    <a:ext cx="2340" cy="2340"/>
                  </a:xfrm>
                  <a:prstGeom prst="rect">
                    <a:avLst/>
                  </a:prstGeom>
                  <a:solidFill>
                    <a:srgbClr val="FFFFFF"/>
                  </a:solidFill>
                  <a:ln w="9525">
                    <a:solidFill>
                      <a:srgbClr val="000000"/>
                    </a:solidFill>
                    <a:prstDash val="dash"/>
                    <a:miter lim="800000"/>
                    <a:headEnd/>
                    <a:tailEnd/>
                  </a:ln>
                </p:spPr>
                <p:txBody>
                  <a:bodyPr/>
                  <a:lstStyle/>
                  <a:p>
                    <a:endParaRPr lang="en-US"/>
                  </a:p>
                </p:txBody>
              </p:sp>
              <p:sp>
                <p:nvSpPr>
                  <p:cNvPr id="27" name="Rectangle 7"/>
                  <p:cNvSpPr>
                    <a:spLocks noChangeArrowheads="1"/>
                  </p:cNvSpPr>
                  <p:nvPr/>
                </p:nvSpPr>
                <p:spPr bwMode="auto">
                  <a:xfrm>
                    <a:off x="1440" y="1620"/>
                    <a:ext cx="2340" cy="180"/>
                  </a:xfrm>
                  <a:prstGeom prst="rect">
                    <a:avLst/>
                  </a:prstGeom>
                  <a:solidFill>
                    <a:srgbClr val="FFFFFF"/>
                  </a:solidFill>
                  <a:ln w="9525">
                    <a:solidFill>
                      <a:srgbClr val="000000"/>
                    </a:solidFill>
                    <a:prstDash val="dash"/>
                    <a:miter lim="800000"/>
                    <a:headEnd/>
                    <a:tailEnd/>
                  </a:ln>
                </p:spPr>
                <p:txBody>
                  <a:bodyPr/>
                  <a:lstStyle/>
                  <a:p>
                    <a:endParaRPr lang="en-US"/>
                  </a:p>
                </p:txBody>
              </p:sp>
              <p:sp>
                <p:nvSpPr>
                  <p:cNvPr id="28" name="Rectangle 8"/>
                  <p:cNvSpPr>
                    <a:spLocks noChangeArrowheads="1"/>
                  </p:cNvSpPr>
                  <p:nvPr/>
                </p:nvSpPr>
                <p:spPr bwMode="auto">
                  <a:xfrm>
                    <a:off x="2070" y="1620"/>
                    <a:ext cx="2340" cy="180"/>
                  </a:xfrm>
                  <a:prstGeom prst="rect">
                    <a:avLst/>
                  </a:prstGeom>
                  <a:solidFill>
                    <a:srgbClr val="FFFFFF"/>
                  </a:solidFill>
                  <a:ln w="9525">
                    <a:solidFill>
                      <a:srgbClr val="000000"/>
                    </a:solidFill>
                    <a:miter lim="800000"/>
                    <a:headEnd/>
                    <a:tailEnd/>
                  </a:ln>
                </p:spPr>
                <p:txBody>
                  <a:bodyPr/>
                  <a:lstStyle/>
                  <a:p>
                    <a:endParaRPr lang="en-US"/>
                  </a:p>
                </p:txBody>
              </p:sp>
              <p:sp>
                <p:nvSpPr>
                  <p:cNvPr id="29" name="Line 9"/>
                  <p:cNvSpPr>
                    <a:spLocks noChangeShapeType="1"/>
                  </p:cNvSpPr>
                  <p:nvPr/>
                </p:nvSpPr>
                <p:spPr bwMode="auto">
                  <a:xfrm>
                    <a:off x="1440" y="3960"/>
                    <a:ext cx="23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10"/>
                  <p:cNvSpPr>
                    <a:spLocks noChangeShapeType="1"/>
                  </p:cNvSpPr>
                  <p:nvPr/>
                </p:nvSpPr>
                <p:spPr bwMode="auto">
                  <a:xfrm flipH="1">
                    <a:off x="1440" y="1800"/>
                    <a:ext cx="630" cy="21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11"/>
                  <p:cNvSpPr>
                    <a:spLocks noChangeShapeType="1"/>
                  </p:cNvSpPr>
                  <p:nvPr/>
                </p:nvSpPr>
                <p:spPr bwMode="auto">
                  <a:xfrm flipH="1">
                    <a:off x="3780" y="1800"/>
                    <a:ext cx="630" cy="21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4" name="Text Box 12"/>
                <p:cNvSpPr txBox="1">
                  <a:spLocks noChangeArrowheads="1"/>
                </p:cNvSpPr>
                <p:nvPr/>
              </p:nvSpPr>
              <p:spPr bwMode="auto">
                <a:xfrm>
                  <a:off x="4140" y="4140"/>
                  <a:ext cx="540" cy="36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b</a:t>
                  </a:r>
                </a:p>
              </p:txBody>
            </p:sp>
            <p:sp>
              <p:nvSpPr>
                <p:cNvPr id="25" name="Text Box 13"/>
                <p:cNvSpPr txBox="1">
                  <a:spLocks noChangeArrowheads="1"/>
                </p:cNvSpPr>
                <p:nvPr/>
              </p:nvSpPr>
              <p:spPr bwMode="auto">
                <a:xfrm>
                  <a:off x="2430" y="2520"/>
                  <a:ext cx="540" cy="36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h</a:t>
                  </a:r>
                </a:p>
              </p:txBody>
            </p:sp>
          </p:grpSp>
          <p:sp>
            <p:nvSpPr>
              <p:cNvPr id="22" name="Text Box 14"/>
              <p:cNvSpPr txBox="1">
                <a:spLocks noChangeArrowheads="1"/>
              </p:cNvSpPr>
              <p:nvPr/>
            </p:nvSpPr>
            <p:spPr bwMode="auto">
              <a:xfrm>
                <a:off x="2520" y="9540"/>
                <a:ext cx="540" cy="36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δs</a:t>
                </a:r>
                <a:endParaRPr lang="en-US" sz="1200"/>
              </a:p>
            </p:txBody>
          </p:sp>
        </p:grpSp>
        <p:grpSp>
          <p:nvGrpSpPr>
            <p:cNvPr id="5" name="Group 15"/>
            <p:cNvGrpSpPr>
              <a:grpSpLocks/>
            </p:cNvGrpSpPr>
            <p:nvPr/>
          </p:nvGrpSpPr>
          <p:grpSpPr bwMode="auto">
            <a:xfrm>
              <a:off x="5760" y="11160"/>
              <a:ext cx="3690" cy="3060"/>
              <a:chOff x="6120" y="10080"/>
              <a:chExt cx="3690" cy="3060"/>
            </a:xfrm>
          </p:grpSpPr>
          <p:sp>
            <p:nvSpPr>
              <p:cNvPr id="13" name="Rectangle 16"/>
              <p:cNvSpPr>
                <a:spLocks noChangeArrowheads="1"/>
              </p:cNvSpPr>
              <p:nvPr/>
            </p:nvSpPr>
            <p:spPr bwMode="auto">
              <a:xfrm>
                <a:off x="6840" y="10080"/>
                <a:ext cx="2340" cy="2340"/>
              </a:xfrm>
              <a:prstGeom prst="rect">
                <a:avLst/>
              </a:prstGeom>
              <a:solidFill>
                <a:srgbClr val="FFFFFF"/>
              </a:solidFill>
              <a:ln w="9525">
                <a:solidFill>
                  <a:srgbClr val="000000"/>
                </a:solidFill>
                <a:prstDash val="dash"/>
                <a:miter lim="800000"/>
                <a:headEnd/>
                <a:tailEnd/>
              </a:ln>
            </p:spPr>
            <p:txBody>
              <a:bodyPr/>
              <a:lstStyle/>
              <a:p>
                <a:endParaRPr lang="en-US"/>
              </a:p>
            </p:txBody>
          </p:sp>
          <p:sp>
            <p:nvSpPr>
              <p:cNvPr id="14" name="Rectangle 17"/>
              <p:cNvSpPr>
                <a:spLocks noChangeArrowheads="1"/>
              </p:cNvSpPr>
              <p:nvPr/>
            </p:nvSpPr>
            <p:spPr bwMode="auto">
              <a:xfrm>
                <a:off x="6840" y="10080"/>
                <a:ext cx="2340" cy="180"/>
              </a:xfrm>
              <a:prstGeom prst="rect">
                <a:avLst/>
              </a:prstGeom>
              <a:solidFill>
                <a:srgbClr val="FFFFFF"/>
              </a:solidFill>
              <a:ln w="9525">
                <a:solidFill>
                  <a:srgbClr val="000000"/>
                </a:solidFill>
                <a:prstDash val="dash"/>
                <a:miter lim="800000"/>
                <a:headEnd/>
                <a:tailEnd/>
              </a:ln>
            </p:spPr>
            <p:txBody>
              <a:bodyPr/>
              <a:lstStyle/>
              <a:p>
                <a:endParaRPr lang="en-US"/>
              </a:p>
            </p:txBody>
          </p:sp>
          <p:sp>
            <p:nvSpPr>
              <p:cNvPr id="15" name="Rectangle 18"/>
              <p:cNvSpPr>
                <a:spLocks noChangeArrowheads="1"/>
              </p:cNvSpPr>
              <p:nvPr/>
            </p:nvSpPr>
            <p:spPr bwMode="auto">
              <a:xfrm>
                <a:off x="7470" y="10080"/>
                <a:ext cx="2340" cy="180"/>
              </a:xfrm>
              <a:prstGeom prst="rect">
                <a:avLst/>
              </a:prstGeom>
              <a:solidFill>
                <a:srgbClr val="FFFFFF"/>
              </a:solidFill>
              <a:ln w="9525">
                <a:solidFill>
                  <a:srgbClr val="000000"/>
                </a:solidFill>
                <a:miter lim="800000"/>
                <a:headEnd/>
                <a:tailEnd/>
              </a:ln>
            </p:spPr>
            <p:txBody>
              <a:bodyPr/>
              <a:lstStyle/>
              <a:p>
                <a:endParaRPr lang="en-US"/>
              </a:p>
            </p:txBody>
          </p:sp>
          <p:sp>
            <p:nvSpPr>
              <p:cNvPr id="16" name="Line 19"/>
              <p:cNvSpPr>
                <a:spLocks noChangeShapeType="1"/>
              </p:cNvSpPr>
              <p:nvPr/>
            </p:nvSpPr>
            <p:spPr bwMode="auto">
              <a:xfrm>
                <a:off x="6840" y="12420"/>
                <a:ext cx="23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Freeform 20"/>
              <p:cNvSpPr>
                <a:spLocks/>
              </p:cNvSpPr>
              <p:nvPr/>
            </p:nvSpPr>
            <p:spPr bwMode="auto">
              <a:xfrm>
                <a:off x="6840" y="10260"/>
                <a:ext cx="630" cy="2160"/>
              </a:xfrm>
              <a:custGeom>
                <a:avLst/>
                <a:gdLst>
                  <a:gd name="T0" fmla="*/ 126 w 1410"/>
                  <a:gd name="T1" fmla="*/ 0 h 2580"/>
                  <a:gd name="T2" fmla="*/ 38 w 1410"/>
                  <a:gd name="T3" fmla="*/ 634 h 2580"/>
                  <a:gd name="T4" fmla="*/ 5 w 1410"/>
                  <a:gd name="T5" fmla="*/ 1373 h 2580"/>
                  <a:gd name="T6" fmla="*/ 5 w 1410"/>
                  <a:gd name="T7" fmla="*/ 1479 h 2580"/>
                  <a:gd name="T8" fmla="*/ 0 60000 65536"/>
                  <a:gd name="T9" fmla="*/ 0 60000 65536"/>
                  <a:gd name="T10" fmla="*/ 0 60000 65536"/>
                  <a:gd name="T11" fmla="*/ 0 60000 65536"/>
                  <a:gd name="T12" fmla="*/ 0 w 1410"/>
                  <a:gd name="T13" fmla="*/ 0 h 2580"/>
                  <a:gd name="T14" fmla="*/ 1410 w 1410"/>
                  <a:gd name="T15" fmla="*/ 2580 h 2580"/>
                </a:gdLst>
                <a:ahLst/>
                <a:cxnLst>
                  <a:cxn ang="T8">
                    <a:pos x="T0" y="T1"/>
                  </a:cxn>
                  <a:cxn ang="T9">
                    <a:pos x="T2" y="T3"/>
                  </a:cxn>
                  <a:cxn ang="T10">
                    <a:pos x="T4" y="T5"/>
                  </a:cxn>
                  <a:cxn ang="T11">
                    <a:pos x="T6" y="T7"/>
                  </a:cxn>
                </a:cxnLst>
                <a:rect l="T12" t="T13" r="T14" b="T15"/>
                <a:pathLst>
                  <a:path w="1410" h="2580">
                    <a:moveTo>
                      <a:pt x="1410" y="0"/>
                    </a:moveTo>
                    <a:cubicBezTo>
                      <a:pt x="1027" y="345"/>
                      <a:pt x="645" y="690"/>
                      <a:pt x="420" y="1080"/>
                    </a:cubicBezTo>
                    <a:cubicBezTo>
                      <a:pt x="195" y="1470"/>
                      <a:pt x="120" y="2100"/>
                      <a:pt x="60" y="2340"/>
                    </a:cubicBezTo>
                    <a:cubicBezTo>
                      <a:pt x="0" y="2580"/>
                      <a:pt x="30" y="2550"/>
                      <a:pt x="60" y="252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Freeform 21"/>
              <p:cNvSpPr>
                <a:spLocks/>
              </p:cNvSpPr>
              <p:nvPr/>
            </p:nvSpPr>
            <p:spPr bwMode="auto">
              <a:xfrm>
                <a:off x="9180" y="10260"/>
                <a:ext cx="630" cy="2160"/>
              </a:xfrm>
              <a:custGeom>
                <a:avLst/>
                <a:gdLst>
                  <a:gd name="T0" fmla="*/ 126 w 1410"/>
                  <a:gd name="T1" fmla="*/ 0 h 2580"/>
                  <a:gd name="T2" fmla="*/ 38 w 1410"/>
                  <a:gd name="T3" fmla="*/ 634 h 2580"/>
                  <a:gd name="T4" fmla="*/ 5 w 1410"/>
                  <a:gd name="T5" fmla="*/ 1373 h 2580"/>
                  <a:gd name="T6" fmla="*/ 5 w 1410"/>
                  <a:gd name="T7" fmla="*/ 1479 h 2580"/>
                  <a:gd name="T8" fmla="*/ 0 60000 65536"/>
                  <a:gd name="T9" fmla="*/ 0 60000 65536"/>
                  <a:gd name="T10" fmla="*/ 0 60000 65536"/>
                  <a:gd name="T11" fmla="*/ 0 60000 65536"/>
                  <a:gd name="T12" fmla="*/ 0 w 1410"/>
                  <a:gd name="T13" fmla="*/ 0 h 2580"/>
                  <a:gd name="T14" fmla="*/ 1410 w 1410"/>
                  <a:gd name="T15" fmla="*/ 2580 h 2580"/>
                </a:gdLst>
                <a:ahLst/>
                <a:cxnLst>
                  <a:cxn ang="T8">
                    <a:pos x="T0" y="T1"/>
                  </a:cxn>
                  <a:cxn ang="T9">
                    <a:pos x="T2" y="T3"/>
                  </a:cxn>
                  <a:cxn ang="T10">
                    <a:pos x="T4" y="T5"/>
                  </a:cxn>
                  <a:cxn ang="T11">
                    <a:pos x="T6" y="T7"/>
                  </a:cxn>
                </a:cxnLst>
                <a:rect l="T12" t="T13" r="T14" b="T15"/>
                <a:pathLst>
                  <a:path w="1410" h="2580">
                    <a:moveTo>
                      <a:pt x="1410" y="0"/>
                    </a:moveTo>
                    <a:cubicBezTo>
                      <a:pt x="1027" y="345"/>
                      <a:pt x="645" y="690"/>
                      <a:pt x="420" y="1080"/>
                    </a:cubicBezTo>
                    <a:cubicBezTo>
                      <a:pt x="195" y="1470"/>
                      <a:pt x="120" y="2100"/>
                      <a:pt x="60" y="2340"/>
                    </a:cubicBezTo>
                    <a:cubicBezTo>
                      <a:pt x="0" y="2580"/>
                      <a:pt x="30" y="2550"/>
                      <a:pt x="60" y="252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Text Box 22"/>
              <p:cNvSpPr txBox="1">
                <a:spLocks noChangeArrowheads="1"/>
              </p:cNvSpPr>
              <p:nvPr/>
            </p:nvSpPr>
            <p:spPr bwMode="auto">
              <a:xfrm>
                <a:off x="7740" y="12600"/>
                <a:ext cx="630" cy="54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b</a:t>
                </a:r>
              </a:p>
            </p:txBody>
          </p:sp>
          <p:sp>
            <p:nvSpPr>
              <p:cNvPr id="20" name="Text Box 23"/>
              <p:cNvSpPr txBox="1">
                <a:spLocks noChangeArrowheads="1"/>
              </p:cNvSpPr>
              <p:nvPr/>
            </p:nvSpPr>
            <p:spPr bwMode="auto">
              <a:xfrm>
                <a:off x="6120" y="10980"/>
                <a:ext cx="630" cy="54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h</a:t>
                </a:r>
              </a:p>
            </p:txBody>
          </p:sp>
        </p:grpSp>
        <p:sp>
          <p:nvSpPr>
            <p:cNvPr id="7" name="Line 24"/>
            <p:cNvSpPr>
              <a:spLocks noChangeShapeType="1"/>
            </p:cNvSpPr>
            <p:nvPr/>
          </p:nvSpPr>
          <p:spPr bwMode="auto">
            <a:xfrm>
              <a:off x="9630" y="11160"/>
              <a:ext cx="5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Line 25"/>
            <p:cNvSpPr>
              <a:spLocks noChangeShapeType="1"/>
            </p:cNvSpPr>
            <p:nvPr/>
          </p:nvSpPr>
          <p:spPr bwMode="auto">
            <a:xfrm>
              <a:off x="5220" y="11160"/>
              <a:ext cx="45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 name="Text Box 26"/>
            <p:cNvSpPr txBox="1">
              <a:spLocks noChangeArrowheads="1"/>
            </p:cNvSpPr>
            <p:nvPr/>
          </p:nvSpPr>
          <p:spPr bwMode="auto">
            <a:xfrm>
              <a:off x="10170" y="10980"/>
              <a:ext cx="540" cy="54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F</a:t>
              </a:r>
            </a:p>
          </p:txBody>
        </p:sp>
        <p:sp>
          <p:nvSpPr>
            <p:cNvPr id="10" name="Text Box 27"/>
            <p:cNvSpPr txBox="1">
              <a:spLocks noChangeArrowheads="1"/>
            </p:cNvSpPr>
            <p:nvPr/>
          </p:nvSpPr>
          <p:spPr bwMode="auto">
            <a:xfrm>
              <a:off x="6570" y="10440"/>
              <a:ext cx="720" cy="54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latin typeface="Century Gothic" pitchFamily="34" charset="0"/>
                </a:rPr>
                <a:t>δ</a:t>
              </a:r>
              <a:r>
                <a:rPr lang="en-US" sz="1400" baseline="-25000">
                  <a:latin typeface="Century Gothic" pitchFamily="34" charset="0"/>
                </a:rPr>
                <a:t>bc</a:t>
              </a:r>
              <a:endParaRPr lang="en-US" sz="1400">
                <a:latin typeface="Century Gothic" pitchFamily="34" charset="0"/>
              </a:endParaRPr>
            </a:p>
          </p:txBody>
        </p:sp>
        <p:sp>
          <p:nvSpPr>
            <p:cNvPr id="11" name="Text Box 28"/>
            <p:cNvSpPr txBox="1">
              <a:spLocks noChangeArrowheads="1"/>
            </p:cNvSpPr>
            <p:nvPr/>
          </p:nvSpPr>
          <p:spPr bwMode="auto">
            <a:xfrm>
              <a:off x="5760" y="10980"/>
              <a:ext cx="630" cy="54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a:latin typeface="Century Gothic" pitchFamily="34" charset="0"/>
                </a:rPr>
                <a:t>F</a:t>
              </a:r>
            </a:p>
          </p:txBody>
        </p:sp>
        <p:sp>
          <p:nvSpPr>
            <p:cNvPr id="12" name="Text Box 29"/>
            <p:cNvSpPr txBox="1">
              <a:spLocks noChangeArrowheads="1"/>
            </p:cNvSpPr>
            <p:nvPr/>
          </p:nvSpPr>
          <p:spPr bwMode="auto">
            <a:xfrm>
              <a:off x="2700" y="14220"/>
              <a:ext cx="6390" cy="540"/>
            </a:xfrm>
            <a:prstGeom prst="rect">
              <a:avLst/>
            </a:prstGeom>
            <a:solidFill>
              <a:srgbClr val="FFFFFF"/>
            </a:solidFill>
            <a:ln w="9525">
              <a:solidFill>
                <a:srgbClr val="FFFFFF"/>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200" b="1">
                  <a:latin typeface="Century Gothic" pitchFamily="34" charset="0"/>
                </a:rPr>
                <a:t>(c) In-plane shear + bending (cantilever)</a:t>
              </a:r>
            </a:p>
          </p:txBody>
        </p:sp>
      </p:grpSp>
      <p:graphicFrame>
        <p:nvGraphicFramePr>
          <p:cNvPr id="2" name="Object 1"/>
          <p:cNvGraphicFramePr>
            <a:graphicFrameLocks noChangeAspect="1"/>
          </p:cNvGraphicFramePr>
          <p:nvPr>
            <p:extLst>
              <p:ext uri="{D42A27DB-BD31-4B8C-83A1-F6EECF244321}">
                <p14:modId xmlns:p14="http://schemas.microsoft.com/office/powerpoint/2010/main" val="2466256233"/>
              </p:ext>
            </p:extLst>
          </p:nvPr>
        </p:nvGraphicFramePr>
        <p:xfrm>
          <a:off x="1006492" y="4698492"/>
          <a:ext cx="2667000" cy="1154113"/>
        </p:xfrm>
        <a:graphic>
          <a:graphicData uri="http://schemas.openxmlformats.org/presentationml/2006/ole">
            <mc:AlternateContent xmlns:mc="http://schemas.openxmlformats.org/markup-compatibility/2006">
              <mc:Choice xmlns:v="urn:schemas-microsoft-com:vml" Requires="v">
                <p:oleObj spid="_x0000_s167972" r:id="rId3" imgW="990170" imgH="431613" progId="Equation.3">
                  <p:embed/>
                </p:oleObj>
              </mc:Choice>
              <mc:Fallback>
                <p:oleObj r:id="rId3" imgW="990170" imgH="43161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492" y="4698492"/>
                        <a:ext cx="2667000" cy="1154113"/>
                      </a:xfrm>
                      <a:prstGeom prst="rect">
                        <a:avLst/>
                      </a:prstGeom>
                      <a:solidFill>
                        <a:srgbClr val="FFFF00"/>
                      </a:solidFill>
                      <a:ln>
                        <a:noFill/>
                      </a:ln>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173912535"/>
              </p:ext>
            </p:extLst>
          </p:nvPr>
        </p:nvGraphicFramePr>
        <p:xfrm>
          <a:off x="5120638" y="4701540"/>
          <a:ext cx="2057400" cy="1171575"/>
        </p:xfrm>
        <a:graphic>
          <a:graphicData uri="http://schemas.openxmlformats.org/presentationml/2006/ole">
            <mc:AlternateContent xmlns:mc="http://schemas.openxmlformats.org/markup-compatibility/2006">
              <mc:Choice xmlns:v="urn:schemas-microsoft-com:vml" Requires="v">
                <p:oleObj spid="_x0000_s167973" r:id="rId5" imgW="685800" imgH="393700" progId="Equation.3">
                  <p:embed/>
                </p:oleObj>
              </mc:Choice>
              <mc:Fallback>
                <p:oleObj r:id="rId5" imgW="685800" imgH="393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0638" y="4701540"/>
                        <a:ext cx="2057400" cy="1171575"/>
                      </a:xfrm>
                      <a:prstGeom prst="rect">
                        <a:avLst/>
                      </a:prstGeom>
                      <a:solidFill>
                        <a:srgbClr val="FFFF00"/>
                      </a:solidFill>
                      <a:ln>
                        <a:noFill/>
                      </a:ln>
                    </p:spPr>
                  </p:pic>
                </p:oleObj>
              </mc:Fallback>
            </mc:AlternateContent>
          </a:graphicData>
        </a:graphic>
      </p:graphicFrame>
    </p:spTree>
    <p:extLst>
      <p:ext uri="{BB962C8B-B14F-4D97-AF65-F5344CB8AC3E}">
        <p14:creationId xmlns:p14="http://schemas.microsoft.com/office/powerpoint/2010/main" val="370299358"/>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219200" y="9144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a:solidFill>
                  <a:schemeClr val="accent2"/>
                </a:solidFill>
              </a:rPr>
              <a:t>Torsion stiffness of shear wall</a:t>
            </a:r>
          </a:p>
        </p:txBody>
      </p:sp>
      <p:graphicFrame>
        <p:nvGraphicFramePr>
          <p:cNvPr id="2" name="Object 1"/>
          <p:cNvGraphicFramePr>
            <a:graphicFrameLocks noChangeAspect="1"/>
          </p:cNvGraphicFramePr>
          <p:nvPr>
            <p:extLst>
              <p:ext uri="{D42A27DB-BD31-4B8C-83A1-F6EECF244321}">
                <p14:modId xmlns:p14="http://schemas.microsoft.com/office/powerpoint/2010/main" val="2534026894"/>
              </p:ext>
            </p:extLst>
          </p:nvPr>
        </p:nvGraphicFramePr>
        <p:xfrm>
          <a:off x="1219200" y="1752600"/>
          <a:ext cx="5486400" cy="1395413"/>
        </p:xfrm>
        <a:graphic>
          <a:graphicData uri="http://schemas.openxmlformats.org/presentationml/2006/ole">
            <mc:AlternateContent xmlns:mc="http://schemas.openxmlformats.org/markup-compatibility/2006">
              <mc:Choice xmlns:v="urn:schemas-microsoft-com:vml" Requires="v">
                <p:oleObj spid="_x0000_s168996" r:id="rId3" imgW="1651000" imgH="419100" progId="Equation.3">
                  <p:embed/>
                </p:oleObj>
              </mc:Choice>
              <mc:Fallback>
                <p:oleObj r:id="rId3" imgW="1651000" imgH="4191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752600"/>
                        <a:ext cx="5486400" cy="1395413"/>
                      </a:xfrm>
                      <a:prstGeom prst="rect">
                        <a:avLst/>
                      </a:prstGeom>
                      <a:solidFill>
                        <a:srgbClr val="FFFF00"/>
                      </a:solidFill>
                      <a:ln>
                        <a:noFill/>
                      </a:ln>
                    </p:spPr>
                  </p:pic>
                </p:oleObj>
              </mc:Fallback>
            </mc:AlternateContent>
          </a:graphicData>
        </a:graphic>
      </p:graphicFrame>
      <p:sp>
        <p:nvSpPr>
          <p:cNvPr id="5" name="Text Box 5"/>
          <p:cNvSpPr txBox="1">
            <a:spLocks noChangeArrowheads="1"/>
          </p:cNvSpPr>
          <p:nvPr/>
        </p:nvSpPr>
        <p:spPr bwMode="auto">
          <a:xfrm>
            <a:off x="1295400" y="35052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a:solidFill>
                  <a:schemeClr val="accent2"/>
                </a:solidFill>
              </a:rPr>
              <a:t>Torsion stiffness of cross wall</a:t>
            </a:r>
          </a:p>
        </p:txBody>
      </p:sp>
      <p:graphicFrame>
        <p:nvGraphicFramePr>
          <p:cNvPr id="4" name="Object 3"/>
          <p:cNvGraphicFramePr>
            <a:graphicFrameLocks noChangeAspect="1"/>
          </p:cNvGraphicFramePr>
          <p:nvPr>
            <p:extLst>
              <p:ext uri="{D42A27DB-BD31-4B8C-83A1-F6EECF244321}">
                <p14:modId xmlns:p14="http://schemas.microsoft.com/office/powerpoint/2010/main" val="478524792"/>
              </p:ext>
            </p:extLst>
          </p:nvPr>
        </p:nvGraphicFramePr>
        <p:xfrm>
          <a:off x="1295400" y="4495800"/>
          <a:ext cx="5334000" cy="1355725"/>
        </p:xfrm>
        <a:graphic>
          <a:graphicData uri="http://schemas.openxmlformats.org/presentationml/2006/ole">
            <mc:AlternateContent xmlns:mc="http://schemas.openxmlformats.org/markup-compatibility/2006">
              <mc:Choice xmlns:v="urn:schemas-microsoft-com:vml" Requires="v">
                <p:oleObj spid="_x0000_s168997" r:id="rId5" imgW="1651000" imgH="419100" progId="Equation.3">
                  <p:embed/>
                </p:oleObj>
              </mc:Choice>
              <mc:Fallback>
                <p:oleObj r:id="rId5" imgW="1651000" imgH="4191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495800"/>
                        <a:ext cx="5334000" cy="1355725"/>
                      </a:xfrm>
                      <a:prstGeom prst="rect">
                        <a:avLst/>
                      </a:prstGeom>
                      <a:solidFill>
                        <a:srgbClr val="FFFF00"/>
                      </a:solidFill>
                      <a:ln>
                        <a:noFill/>
                      </a:ln>
                    </p:spPr>
                  </p:pic>
                </p:oleObj>
              </mc:Fallback>
            </mc:AlternateContent>
          </a:graphicData>
        </a:graphic>
      </p:graphicFrame>
    </p:spTree>
    <p:extLst>
      <p:ext uri="{BB962C8B-B14F-4D97-AF65-F5344CB8AC3E}">
        <p14:creationId xmlns:p14="http://schemas.microsoft.com/office/powerpoint/2010/main" val="350795625"/>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166" y="1295400"/>
            <a:ext cx="601096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660010"/>
            <a:ext cx="7117950" cy="38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752871"/>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751" y="1828800"/>
            <a:ext cx="7807098" cy="300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929587"/>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22984"/>
            <a:ext cx="4324350"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4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03248"/>
            <a:ext cx="6934200" cy="566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445223"/>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57200"/>
            <a:ext cx="4800600" cy="5738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739816"/>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024" y="533400"/>
            <a:ext cx="5352584"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792280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015" y="990600"/>
            <a:ext cx="6551220"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977052"/>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633574"/>
            <a:ext cx="4876800" cy="571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9784714"/>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517" y="838200"/>
            <a:ext cx="7060997"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07652"/>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57400"/>
            <a:ext cx="8773026"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4366337"/>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34622"/>
            <a:ext cx="6553200" cy="5594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0721409"/>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212" y="1447800"/>
            <a:ext cx="8256523" cy="3189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7133981"/>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872613"/>
            <a:ext cx="5029200" cy="3775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4"/>
          <p:cNvSpPr txBox="1">
            <a:spLocks noChangeArrowheads="1"/>
          </p:cNvSpPr>
          <p:nvPr/>
        </p:nvSpPr>
        <p:spPr bwMode="auto">
          <a:xfrm>
            <a:off x="495300" y="4953000"/>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smtClean="0">
                <a:latin typeface="Century Gothic" pitchFamily="34" charset="0"/>
              </a:rPr>
              <a:t>Shear force distribution along the height (</a:t>
            </a:r>
            <a:r>
              <a:rPr lang="en-US" b="1" dirty="0" err="1" smtClean="0">
                <a:latin typeface="Century Gothic" pitchFamily="34" charset="0"/>
              </a:rPr>
              <a:t>storey</a:t>
            </a:r>
            <a:r>
              <a:rPr lang="en-US" b="1" dirty="0" smtClean="0">
                <a:latin typeface="Century Gothic" pitchFamily="34" charset="0"/>
              </a:rPr>
              <a:t> shear)</a:t>
            </a:r>
            <a:endParaRPr lang="en-US" b="1" dirty="0">
              <a:latin typeface="Century Gothic" pitchFamily="34" charset="0"/>
            </a:endParaRPr>
          </a:p>
        </p:txBody>
      </p:sp>
    </p:spTree>
    <p:extLst>
      <p:ext uri="{BB962C8B-B14F-4D97-AF65-F5344CB8AC3E}">
        <p14:creationId xmlns:p14="http://schemas.microsoft.com/office/powerpoint/2010/main" val="3178628495"/>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743426"/>
            <a:ext cx="3886200" cy="3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4"/>
          <p:cNvSpPr txBox="1">
            <a:spLocks noChangeArrowheads="1"/>
          </p:cNvSpPr>
          <p:nvPr/>
        </p:nvSpPr>
        <p:spPr bwMode="auto">
          <a:xfrm>
            <a:off x="800100" y="4952999"/>
            <a:ext cx="7162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b="1" dirty="0" smtClean="0">
                <a:latin typeface="Century Gothic" pitchFamily="34" charset="0"/>
              </a:rPr>
              <a:t>Bending moment distribution along the height </a:t>
            </a:r>
            <a:endParaRPr lang="en-US" b="1" dirty="0">
              <a:latin typeface="Century Gothic" pitchFamily="34" charset="0"/>
            </a:endParaRPr>
          </a:p>
        </p:txBody>
      </p:sp>
    </p:spTree>
    <p:extLst>
      <p:ext uri="{BB962C8B-B14F-4D97-AF65-F5344CB8AC3E}">
        <p14:creationId xmlns:p14="http://schemas.microsoft.com/office/powerpoint/2010/main" val="1761910737"/>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793" y="990600"/>
            <a:ext cx="837441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824332"/>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205" y="497318"/>
            <a:ext cx="7324595" cy="5751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49494"/>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44730"/>
          <a:stretch>
            <a:fillRect/>
          </a:stretch>
        </p:blipFill>
        <p:spPr bwMode="auto">
          <a:xfrm>
            <a:off x="1905000" y="838200"/>
            <a:ext cx="5334000" cy="5620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7240633"/>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1905000"/>
            <a:ext cx="8534400" cy="3046988"/>
          </a:xfrm>
          <a:prstGeom prst="rect">
            <a:avLst/>
          </a:prstGeom>
          <a:noFill/>
        </p:spPr>
        <p:txBody>
          <a:bodyPr wrap="square">
            <a:spAutoFit/>
          </a:bodyPr>
          <a:lstStyle/>
          <a:p>
            <a:r>
              <a:rPr lang="en-US" sz="2400" b="1" dirty="0" smtClean="0"/>
              <a:t>Calculation of Geometric Properties:</a:t>
            </a:r>
          </a:p>
          <a:p>
            <a:r>
              <a:rPr lang="en-US" sz="2400" b="1" i="1" dirty="0" smtClean="0"/>
              <a:t>Pier Areas (cross sectional)</a:t>
            </a:r>
          </a:p>
          <a:p>
            <a:endParaRPr lang="en-US" sz="2400" dirty="0" smtClean="0"/>
          </a:p>
          <a:p>
            <a:r>
              <a:rPr lang="en-US" sz="2400" dirty="0" smtClean="0"/>
              <a:t>Area of Pier 1 = (800×190+1000×190) = 3.42×105 mm</a:t>
            </a:r>
            <a:r>
              <a:rPr lang="en-US" sz="2400" baseline="30000" dirty="0" smtClean="0"/>
              <a:t>2</a:t>
            </a:r>
          </a:p>
          <a:p>
            <a:endParaRPr lang="en-US" sz="2400" dirty="0" smtClean="0"/>
          </a:p>
          <a:p>
            <a:r>
              <a:rPr lang="en-US" sz="2400" dirty="0" smtClean="0"/>
              <a:t>Area of Pier 2 = (1000×190) = 1.9 ×105 mm</a:t>
            </a:r>
            <a:r>
              <a:rPr lang="en-US" sz="2400" baseline="30000" dirty="0" smtClean="0"/>
              <a:t>2</a:t>
            </a:r>
          </a:p>
          <a:p>
            <a:endParaRPr lang="en-US" sz="2400" dirty="0" smtClean="0"/>
          </a:p>
          <a:p>
            <a:r>
              <a:rPr lang="en-US" sz="2400" dirty="0" smtClean="0"/>
              <a:t>Area of Pier 3 = (800×190+1000×190) = 3.42×105 mm</a:t>
            </a:r>
            <a:r>
              <a:rPr lang="en-US" sz="2400" baseline="30000" dirty="0" smtClean="0"/>
              <a:t>2</a:t>
            </a:r>
            <a:endParaRPr lang="en-US" sz="2400" baseline="30000" dirty="0"/>
          </a:p>
        </p:txBody>
      </p:sp>
    </p:spTree>
    <p:extLst>
      <p:ext uri="{BB962C8B-B14F-4D97-AF65-F5344CB8AC3E}">
        <p14:creationId xmlns:p14="http://schemas.microsoft.com/office/powerpoint/2010/main" val="1435485673"/>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1981200"/>
            <a:ext cx="7391400" cy="2062103"/>
          </a:xfrm>
          <a:prstGeom prst="rect">
            <a:avLst/>
          </a:prstGeom>
        </p:spPr>
        <p:txBody>
          <a:bodyPr wrap="square">
            <a:spAutoFit/>
          </a:bodyPr>
          <a:lstStyle/>
          <a:p>
            <a:r>
              <a:rPr lang="en-US" sz="3200" dirty="0" smtClean="0"/>
              <a:t>Height of pier 1 = 1.2 m</a:t>
            </a:r>
          </a:p>
          <a:p>
            <a:r>
              <a:rPr lang="en-US" sz="3200" dirty="0" smtClean="0"/>
              <a:t>Height of pier 2 = 1.2 m</a:t>
            </a:r>
          </a:p>
          <a:p>
            <a:r>
              <a:rPr lang="en-US" sz="3200" dirty="0" smtClean="0"/>
              <a:t>Height of pier 3 = 2.8 m</a:t>
            </a:r>
          </a:p>
          <a:p>
            <a:r>
              <a:rPr lang="en-US" sz="3200" i="1" dirty="0" err="1" smtClean="0"/>
              <a:t>Em</a:t>
            </a:r>
            <a:r>
              <a:rPr lang="en-US" sz="3200" i="1" dirty="0" smtClean="0"/>
              <a:t> = 550×f</a:t>
            </a:r>
            <a:r>
              <a:rPr lang="en-US" sz="3200" i="1" baseline="-25000" dirty="0" smtClean="0"/>
              <a:t>m</a:t>
            </a:r>
            <a:r>
              <a:rPr lang="en-US" sz="3200" i="1" dirty="0" smtClean="0"/>
              <a:t>’ = 550 x 8.0 = 4400 </a:t>
            </a:r>
            <a:r>
              <a:rPr lang="en-US" sz="3200" i="1" dirty="0" err="1" smtClean="0"/>
              <a:t>MPa</a:t>
            </a:r>
            <a:endParaRPr lang="en-US" sz="3200" dirty="0"/>
          </a:p>
        </p:txBody>
      </p:sp>
    </p:spTree>
    <p:extLst>
      <p:ext uri="{BB962C8B-B14F-4D97-AF65-F5344CB8AC3E}">
        <p14:creationId xmlns:p14="http://schemas.microsoft.com/office/powerpoint/2010/main" val="894474513"/>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50864" t="56326" b="13129"/>
          <a:stretch>
            <a:fillRect/>
          </a:stretch>
        </p:blipFill>
        <p:spPr bwMode="auto">
          <a:xfrm>
            <a:off x="685800" y="1828800"/>
            <a:ext cx="7681851" cy="2780923"/>
          </a:xfrm>
          <a:prstGeom prst="rect">
            <a:avLst/>
          </a:prstGeom>
          <a:noFill/>
          <a:ln>
            <a:solidFill>
              <a:srgbClr val="FF0000"/>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9889129"/>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1600200"/>
            <a:ext cx="6772688" cy="3416320"/>
          </a:xfrm>
          <a:prstGeom prst="rect">
            <a:avLst/>
          </a:prstGeom>
        </p:spPr>
        <p:txBody>
          <a:bodyPr wrap="none">
            <a:spAutoFit/>
          </a:bodyPr>
          <a:lstStyle/>
          <a:p>
            <a:r>
              <a:rPr lang="en-US" sz="3600" dirty="0" smtClean="0"/>
              <a:t>Stiffness k</a:t>
            </a:r>
            <a:r>
              <a:rPr lang="en-US" sz="3600" baseline="-25000" dirty="0" smtClean="0"/>
              <a:t>1</a:t>
            </a:r>
            <a:r>
              <a:rPr lang="en-US" sz="3600" i="1" dirty="0" smtClean="0"/>
              <a:t> = </a:t>
            </a:r>
            <a:r>
              <a:rPr lang="en-US" sz="3600" dirty="0" smtClean="0"/>
              <a:t>1.855 x 10</a:t>
            </a:r>
            <a:r>
              <a:rPr lang="en-US" sz="3600" baseline="30000" dirty="0" smtClean="0"/>
              <a:t>5</a:t>
            </a:r>
            <a:r>
              <a:rPr lang="en-US" sz="3600" dirty="0" smtClean="0"/>
              <a:t> N/mm</a:t>
            </a:r>
          </a:p>
          <a:p>
            <a:r>
              <a:rPr lang="en-US" sz="3600" dirty="0" smtClean="0"/>
              <a:t>Stiffness k</a:t>
            </a:r>
            <a:r>
              <a:rPr lang="en-US" sz="3600" baseline="-25000" dirty="0" smtClean="0"/>
              <a:t>2</a:t>
            </a:r>
            <a:r>
              <a:rPr lang="en-US" sz="3600" dirty="0" smtClean="0"/>
              <a:t> = 1.569 x 10</a:t>
            </a:r>
            <a:r>
              <a:rPr lang="en-US" sz="3600" baseline="30000" dirty="0" smtClean="0"/>
              <a:t>5</a:t>
            </a:r>
            <a:r>
              <a:rPr lang="en-US" sz="3600" dirty="0" smtClean="0"/>
              <a:t> N/mm</a:t>
            </a:r>
          </a:p>
          <a:p>
            <a:r>
              <a:rPr lang="en-US" sz="3600" dirty="0" smtClean="0"/>
              <a:t>Stiffness k</a:t>
            </a:r>
            <a:r>
              <a:rPr lang="en-US" sz="3600" baseline="-25000" dirty="0" smtClean="0"/>
              <a:t>3</a:t>
            </a:r>
            <a:r>
              <a:rPr lang="en-US" sz="3600" dirty="0" smtClean="0"/>
              <a:t> = 4.294 x 10</a:t>
            </a:r>
            <a:r>
              <a:rPr lang="en-US" sz="3600" baseline="30000" dirty="0" smtClean="0"/>
              <a:t>5</a:t>
            </a:r>
            <a:r>
              <a:rPr lang="en-US" sz="3600" dirty="0" smtClean="0"/>
              <a:t> N/mm</a:t>
            </a:r>
          </a:p>
          <a:p>
            <a:endParaRPr lang="en-US" sz="3600" dirty="0" smtClean="0"/>
          </a:p>
          <a:p>
            <a:endParaRPr lang="en-US" sz="3600" dirty="0" smtClean="0"/>
          </a:p>
          <a:p>
            <a:endParaRPr lang="en-US" sz="3600" dirty="0"/>
          </a:p>
        </p:txBody>
      </p:sp>
    </p:spTree>
    <p:extLst>
      <p:ext uri="{BB962C8B-B14F-4D97-AF65-F5344CB8AC3E}">
        <p14:creationId xmlns:p14="http://schemas.microsoft.com/office/powerpoint/2010/main" val="1915530412"/>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066800"/>
            <a:ext cx="7772400" cy="3785652"/>
          </a:xfrm>
          <a:prstGeom prst="rect">
            <a:avLst/>
          </a:prstGeom>
        </p:spPr>
        <p:txBody>
          <a:bodyPr wrap="square">
            <a:spAutoFit/>
          </a:bodyPr>
          <a:lstStyle/>
          <a:p>
            <a:pPr algn="just"/>
            <a:r>
              <a:rPr lang="en-US" sz="2400" b="1" dirty="0" smtClean="0"/>
              <a:t>Distribution of Lateral Shear among Piers:</a:t>
            </a:r>
          </a:p>
          <a:p>
            <a:pPr algn="just"/>
            <a:endParaRPr lang="en-US" sz="2400" dirty="0" smtClean="0"/>
          </a:p>
          <a:p>
            <a:pPr algn="just"/>
            <a:r>
              <a:rPr lang="en-US" sz="2400" dirty="0" smtClean="0"/>
              <a:t>As the floor is assumed to be rigid the lateral forces will be distributed in proportion to the pier stiffness. </a:t>
            </a:r>
          </a:p>
          <a:p>
            <a:pPr algn="just"/>
            <a:endParaRPr lang="en-US" sz="2400" i="1" dirty="0" smtClean="0"/>
          </a:p>
          <a:p>
            <a:pPr algn="just"/>
            <a:r>
              <a:rPr lang="en-US" sz="2400" dirty="0" err="1" smtClean="0"/>
              <a:t>V</a:t>
            </a:r>
            <a:r>
              <a:rPr lang="en-US" sz="2400" baseline="-25000" dirty="0" err="1" smtClean="0"/>
              <a:t>e</a:t>
            </a:r>
            <a:r>
              <a:rPr lang="en-US" sz="2400" dirty="0" smtClean="0"/>
              <a:t> 	= </a:t>
            </a:r>
            <a:r>
              <a:rPr lang="en-US" sz="2400" dirty="0" err="1" smtClean="0"/>
              <a:t>V</a:t>
            </a:r>
            <a:r>
              <a:rPr lang="en-US" sz="2400" baseline="-25000" dirty="0" err="1" smtClean="0"/>
              <a:t>b</a:t>
            </a:r>
            <a:r>
              <a:rPr lang="en-US" sz="2400" dirty="0" smtClean="0"/>
              <a:t> x relative stiffness</a:t>
            </a:r>
          </a:p>
          <a:p>
            <a:pPr algn="just"/>
            <a:endParaRPr lang="en-US" sz="2400" dirty="0" smtClean="0"/>
          </a:p>
          <a:p>
            <a:pPr algn="just"/>
            <a:r>
              <a:rPr lang="en-US" sz="2400" dirty="0" smtClean="0"/>
              <a:t>	= </a:t>
            </a:r>
            <a:r>
              <a:rPr lang="en-US" sz="2400" dirty="0" err="1" smtClean="0"/>
              <a:t>V</a:t>
            </a:r>
            <a:r>
              <a:rPr lang="en-US" sz="2400" baseline="-25000" dirty="0" err="1" smtClean="0"/>
              <a:t>b</a:t>
            </a:r>
            <a:r>
              <a:rPr lang="en-US" sz="2400" dirty="0" smtClean="0"/>
              <a:t> x stiffness of each pier/total stiffness</a:t>
            </a:r>
          </a:p>
          <a:p>
            <a:pPr algn="just"/>
            <a:endParaRPr lang="en-US" sz="2400" dirty="0" smtClean="0"/>
          </a:p>
          <a:p>
            <a:pPr algn="just"/>
            <a:r>
              <a:rPr lang="en-US" sz="2400" dirty="0" smtClean="0"/>
              <a:t>Total base Shear = (40 + 40+20) = 100 </a:t>
            </a:r>
            <a:r>
              <a:rPr lang="en-US" sz="2400" dirty="0" err="1" smtClean="0"/>
              <a:t>kN</a:t>
            </a:r>
            <a:endParaRPr lang="en-US" sz="2400" dirty="0"/>
          </a:p>
        </p:txBody>
      </p:sp>
    </p:spTree>
    <p:extLst>
      <p:ext uri="{BB962C8B-B14F-4D97-AF65-F5344CB8AC3E}">
        <p14:creationId xmlns:p14="http://schemas.microsoft.com/office/powerpoint/2010/main" val="3175250818"/>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2" cstate="print"/>
          <a:srcRect/>
          <a:stretch>
            <a:fillRect/>
          </a:stretch>
        </p:blipFill>
        <p:spPr bwMode="auto">
          <a:xfrm>
            <a:off x="304800" y="1676400"/>
            <a:ext cx="8545167" cy="43434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3679466209"/>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143000"/>
            <a:ext cx="7772400" cy="5016758"/>
          </a:xfrm>
          <a:prstGeom prst="rect">
            <a:avLst/>
          </a:prstGeom>
          <a:noFill/>
          <a:ln>
            <a:solidFill>
              <a:srgbClr val="FF0000"/>
            </a:solidFill>
          </a:ln>
        </p:spPr>
        <p:txBody>
          <a:bodyPr wrap="square" rtlCol="0">
            <a:spAutoFit/>
          </a:bodyPr>
          <a:lstStyle/>
          <a:p>
            <a:r>
              <a:rPr lang="en-US" sz="3200" dirty="0" smtClean="0">
                <a:latin typeface="Baskerville Old Face" pitchFamily="18" charset="0"/>
              </a:rPr>
              <a:t>P</a:t>
            </a:r>
            <a:r>
              <a:rPr lang="en-US" sz="3200" baseline="-25000" dirty="0" smtClean="0">
                <a:latin typeface="Baskerville Old Face" pitchFamily="18" charset="0"/>
              </a:rPr>
              <a:t>d</a:t>
            </a:r>
            <a:r>
              <a:rPr lang="en-US" sz="3200" dirty="0" smtClean="0">
                <a:latin typeface="Baskerville Old Face" pitchFamily="18" charset="0"/>
              </a:rPr>
              <a:t> = Axial load due to  Dead load</a:t>
            </a:r>
          </a:p>
          <a:p>
            <a:endParaRPr lang="en-US" sz="3200" dirty="0" smtClean="0">
              <a:latin typeface="Baskerville Old Face" pitchFamily="18" charset="0"/>
            </a:endParaRPr>
          </a:p>
          <a:p>
            <a:r>
              <a:rPr lang="en-US" sz="3200" dirty="0" smtClean="0">
                <a:latin typeface="Baskerville Old Face" pitchFamily="18" charset="0"/>
              </a:rPr>
              <a:t>P</a:t>
            </a:r>
            <a:r>
              <a:rPr lang="en-US" sz="3200" baseline="-25000" dirty="0" smtClean="0">
                <a:latin typeface="Baskerville Old Face" pitchFamily="18" charset="0"/>
              </a:rPr>
              <a:t>l</a:t>
            </a:r>
            <a:r>
              <a:rPr lang="en-US" sz="3200" dirty="0" smtClean="0">
                <a:latin typeface="Baskerville Old Face" pitchFamily="18" charset="0"/>
              </a:rPr>
              <a:t> = Axial load due to live load</a:t>
            </a:r>
          </a:p>
          <a:p>
            <a:endParaRPr lang="en-US" sz="3200" dirty="0" smtClean="0">
              <a:latin typeface="Baskerville Old Face" pitchFamily="18" charset="0"/>
            </a:endParaRPr>
          </a:p>
          <a:p>
            <a:r>
              <a:rPr lang="en-US" sz="3200" dirty="0" err="1" smtClean="0">
                <a:latin typeface="Baskerville Old Face" pitchFamily="18" charset="0"/>
              </a:rPr>
              <a:t>P</a:t>
            </a:r>
            <a:r>
              <a:rPr lang="en-US" sz="3200" baseline="-25000" dirty="0" err="1" smtClean="0">
                <a:latin typeface="Baskerville Old Face" pitchFamily="18" charset="0"/>
              </a:rPr>
              <a:t>e</a:t>
            </a:r>
            <a:r>
              <a:rPr lang="en-US" sz="3200" dirty="0" smtClean="0">
                <a:latin typeface="Baskerville Old Face" pitchFamily="18" charset="0"/>
              </a:rPr>
              <a:t> = Axial load due to Moment (M = </a:t>
            </a:r>
            <a:r>
              <a:rPr lang="en-US" sz="3200" dirty="0" err="1" smtClean="0">
                <a:latin typeface="Baskerville Old Face" pitchFamily="18" charset="0"/>
              </a:rPr>
              <a:t>Pe</a:t>
            </a:r>
            <a:r>
              <a:rPr lang="en-US" sz="3200" dirty="0" smtClean="0">
                <a:latin typeface="Baskerville Old Face" pitchFamily="18" charset="0"/>
              </a:rPr>
              <a:t>/Z) overturning</a:t>
            </a:r>
          </a:p>
          <a:p>
            <a:endParaRPr lang="en-US" sz="3200" dirty="0" smtClean="0">
              <a:latin typeface="Baskerville Old Face" pitchFamily="18" charset="0"/>
            </a:endParaRPr>
          </a:p>
          <a:p>
            <a:r>
              <a:rPr lang="en-US" sz="3200" dirty="0" err="1" smtClean="0">
                <a:latin typeface="Baskerville Old Face" pitchFamily="18" charset="0"/>
              </a:rPr>
              <a:t>V</a:t>
            </a:r>
            <a:r>
              <a:rPr lang="en-US" sz="3200" baseline="-25000" dirty="0" err="1" smtClean="0">
                <a:latin typeface="Baskerville Old Face" pitchFamily="18" charset="0"/>
              </a:rPr>
              <a:t>e</a:t>
            </a:r>
            <a:r>
              <a:rPr lang="en-US" sz="3200" dirty="0" smtClean="0">
                <a:latin typeface="Baskerville Old Face" pitchFamily="18" charset="0"/>
              </a:rPr>
              <a:t> = Lateral load (shear force)</a:t>
            </a:r>
          </a:p>
          <a:p>
            <a:r>
              <a:rPr lang="en-US" sz="3200" dirty="0" smtClean="0">
                <a:latin typeface="Baskerville Old Face" pitchFamily="18" charset="0"/>
              </a:rPr>
              <a:t>M</a:t>
            </a:r>
            <a:r>
              <a:rPr lang="en-US" sz="3200" baseline="-25000" dirty="0" smtClean="0">
                <a:latin typeface="Baskerville Old Face" pitchFamily="18" charset="0"/>
              </a:rPr>
              <a:t>e</a:t>
            </a:r>
            <a:r>
              <a:rPr lang="en-US" sz="3200" dirty="0" smtClean="0">
                <a:latin typeface="Baskerville Old Face" pitchFamily="18" charset="0"/>
              </a:rPr>
              <a:t> = </a:t>
            </a:r>
            <a:r>
              <a:rPr lang="en-US" sz="3200" dirty="0" err="1" smtClean="0">
                <a:latin typeface="Baskerville Old Face" pitchFamily="18" charset="0"/>
              </a:rPr>
              <a:t>V</a:t>
            </a:r>
            <a:r>
              <a:rPr lang="en-US" sz="3200" baseline="-25000" dirty="0" err="1" smtClean="0">
                <a:latin typeface="Baskerville Old Face" pitchFamily="18" charset="0"/>
              </a:rPr>
              <a:t>e</a:t>
            </a:r>
            <a:r>
              <a:rPr lang="en-US" sz="3200" dirty="0" smtClean="0">
                <a:latin typeface="Baskerville Old Face" pitchFamily="18" charset="0"/>
              </a:rPr>
              <a:t> x h/2 (assuming fixed-fixed condition at top and bottom of walls/piers)</a:t>
            </a:r>
            <a:endParaRPr lang="en-US" sz="3200" dirty="0">
              <a:latin typeface="Baskerville Old Face" pitchFamily="18" charset="0"/>
            </a:endParaRPr>
          </a:p>
        </p:txBody>
      </p:sp>
    </p:spTree>
    <p:extLst>
      <p:ext uri="{BB962C8B-B14F-4D97-AF65-F5344CB8AC3E}">
        <p14:creationId xmlns:p14="http://schemas.microsoft.com/office/powerpoint/2010/main" val="798157303"/>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b="3188"/>
          <a:stretch>
            <a:fillRect/>
          </a:stretch>
        </p:blipFill>
        <p:spPr bwMode="auto">
          <a:xfrm>
            <a:off x="685800" y="1600200"/>
            <a:ext cx="7605156" cy="30480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4053939178"/>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cstate="print"/>
          <a:srcRect r="50845"/>
          <a:stretch>
            <a:fillRect/>
          </a:stretch>
        </p:blipFill>
        <p:spPr bwMode="auto">
          <a:xfrm>
            <a:off x="762000" y="914400"/>
            <a:ext cx="6876099" cy="2438400"/>
          </a:xfrm>
          <a:prstGeom prst="rect">
            <a:avLst/>
          </a:prstGeom>
          <a:noFill/>
          <a:ln w="9525">
            <a:solidFill>
              <a:srgbClr val="FF0000"/>
            </a:solidFill>
            <a:miter lim="800000"/>
            <a:headEnd/>
            <a:tailEnd/>
          </a:ln>
        </p:spPr>
      </p:pic>
      <p:pic>
        <p:nvPicPr>
          <p:cNvPr id="4" name="Picture 2"/>
          <p:cNvPicPr>
            <a:picLocks noChangeAspect="1" noChangeArrowheads="1"/>
          </p:cNvPicPr>
          <p:nvPr/>
        </p:nvPicPr>
        <p:blipFill>
          <a:blip r:embed="rId2" cstate="print"/>
          <a:srcRect l="48086"/>
          <a:stretch>
            <a:fillRect/>
          </a:stretch>
        </p:blipFill>
        <p:spPr bwMode="auto">
          <a:xfrm>
            <a:off x="838200" y="3505200"/>
            <a:ext cx="6808216" cy="22860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2664245408"/>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09600" y="990600"/>
            <a:ext cx="7467600" cy="457200"/>
          </a:xfrm>
          <a:prstGeom prst="rect">
            <a:avLst/>
          </a:prstGeom>
        </p:spPr>
        <p:txBody>
          <a:bodyPr>
            <a:normAutofit fontScale="92500" lnSpcReduction="10000"/>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chemeClr val="tx2"/>
                </a:solidFill>
                <a:effectLst/>
                <a:uLnTx/>
                <a:uFillTx/>
                <a:latin typeface="+mj-lt"/>
                <a:ea typeface="+mj-ea"/>
                <a:cs typeface="+mj-cs"/>
              </a:rPr>
              <a:t>Basic properties of bricks, blocks and mortar</a:t>
            </a:r>
            <a:endParaRPr kumimoji="0" lang="en-US" sz="2800" b="0" i="0" u="none" strike="noStrike" kern="0" cap="none" spc="0" normalizeH="0" baseline="0" noProof="0" dirty="0">
              <a:ln>
                <a:noFill/>
              </a:ln>
              <a:solidFill>
                <a:schemeClr val="tx2"/>
              </a:solidFill>
              <a:effectLst/>
              <a:uLnTx/>
              <a:uFillTx/>
              <a:latin typeface="+mj-lt"/>
              <a:ea typeface="+mj-ea"/>
              <a:cs typeface="+mj-cs"/>
            </a:endParaRPr>
          </a:p>
        </p:txBody>
      </p:sp>
      <p:sp>
        <p:nvSpPr>
          <p:cNvPr id="4" name="Content Placeholder 2"/>
          <p:cNvSpPr txBox="1">
            <a:spLocks/>
          </p:cNvSpPr>
          <p:nvPr/>
        </p:nvSpPr>
        <p:spPr>
          <a:xfrm>
            <a:off x="457200" y="1447800"/>
            <a:ext cx="7467600" cy="4873752"/>
          </a:xfrm>
          <a:prstGeom prst="rect">
            <a:avLst/>
          </a:prstGeom>
        </p:spPr>
        <p:txBody>
          <a:bodyPr>
            <a:normAutofit lnSpcReduction="10000"/>
          </a:bodyPr>
          <a:lstStyle/>
          <a:p>
            <a:pPr marL="342900" marR="0" lvl="0" indent="-342900" algn="just" defTabSz="914400" rtl="0" eaLnBrk="0" fontAlgn="base" latinLnBrk="0" hangingPunct="0">
              <a:lnSpc>
                <a:spcPct val="100000"/>
              </a:lnSpc>
              <a:spcBef>
                <a:spcPct val="20000"/>
              </a:spcBef>
              <a:spcAft>
                <a:spcPct val="0"/>
              </a:spcAft>
              <a:buClrTx/>
              <a:buSzTx/>
              <a:tabLst/>
              <a:defRPr/>
            </a:pPr>
            <a:r>
              <a:rPr kumimoji="0" lang="en-US" sz="3200" b="0" i="0" u="none" strike="noStrike" kern="0" cap="none" spc="0" normalizeH="0" baseline="0" noProof="0" dirty="0" smtClean="0">
                <a:ln>
                  <a:noFill/>
                </a:ln>
                <a:solidFill>
                  <a:srgbClr val="FF0000"/>
                </a:solidFill>
                <a:effectLst/>
                <a:uLnTx/>
                <a:uFillTx/>
                <a:latin typeface="+mn-lt"/>
                <a:ea typeface="+mn-ea"/>
                <a:cs typeface="+mn-cs"/>
              </a:rPr>
              <a:t>Basic properties of masonry bricks</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Dimensionality test</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Dry density test</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Water absorption test</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Initial Rate of Absorption</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Compressive strength</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Tensile strength</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Flexural strength</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accent2">
                    <a:lumMod val="75000"/>
                  </a:schemeClr>
                </a:solidFill>
                <a:effectLst/>
                <a:uLnTx/>
                <a:uFillTx/>
                <a:latin typeface="+mn-lt"/>
                <a:ea typeface="+mn-ea"/>
                <a:cs typeface="+mn-cs"/>
              </a:rPr>
              <a:t>Modulus of elasticity</a:t>
            </a:r>
          </a:p>
          <a:p>
            <a:pPr marL="342900" marR="0" lvl="0" indent="-342900" algn="just" defTabSz="914400" rtl="0" eaLnBrk="0" fontAlgn="base" latinLnBrk="0" hangingPunct="0">
              <a:lnSpc>
                <a:spcPct val="100000"/>
              </a:lnSpc>
              <a:spcBef>
                <a:spcPct val="20000"/>
              </a:spcBef>
              <a:spcAft>
                <a:spcPct val="0"/>
              </a:spcAft>
              <a:buClrTx/>
              <a:buSzTx/>
              <a:buFontTx/>
              <a:buChar char="•"/>
              <a:tabLst/>
              <a:defRPr/>
            </a:pPr>
            <a:endParaRPr kumimoji="0" lang="en-US" sz="3200" b="0" i="0" u="none" strike="noStrike" kern="0" cap="none" spc="0" normalizeH="0" baseline="0" noProof="0" dirty="0">
              <a:ln>
                <a:noFill/>
              </a:ln>
              <a:solidFill>
                <a:schemeClr val="accent4"/>
              </a:solidFill>
              <a:effectLst/>
              <a:uLnTx/>
              <a:uFillTx/>
              <a:latin typeface="+mn-lt"/>
              <a:ea typeface="+mn-ea"/>
              <a:cs typeface="+mn-cs"/>
            </a:endParaRPr>
          </a:p>
        </p:txBody>
      </p:sp>
    </p:spTree>
    <p:extLst>
      <p:ext uri="{BB962C8B-B14F-4D97-AF65-F5344CB8AC3E}">
        <p14:creationId xmlns:p14="http://schemas.microsoft.com/office/powerpoint/2010/main" val="3175849082"/>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p:cNvPicPr>
          <p:nvPr/>
        </p:nvPicPr>
        <p:blipFill>
          <a:blip r:embed="rId2" cstate="print">
            <a:extLst>
              <a:ext uri="{28A0092B-C50C-407E-A947-70E740481C1C}">
                <a14:useLocalDpi xmlns:a14="http://schemas.microsoft.com/office/drawing/2010/main" val="0"/>
              </a:ext>
            </a:extLst>
          </a:blip>
          <a:srcRect l="18524" r="18958" b="4309"/>
          <a:stretch>
            <a:fillRect/>
          </a:stretch>
        </p:blipFill>
        <p:spPr bwMode="auto">
          <a:xfrm>
            <a:off x="457200" y="3124200"/>
            <a:ext cx="1752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3" cstate="print">
            <a:extLst>
              <a:ext uri="{28A0092B-C50C-407E-A947-70E740481C1C}">
                <a14:useLocalDpi xmlns:a14="http://schemas.microsoft.com/office/drawing/2010/main" val="0"/>
              </a:ext>
            </a:extLst>
          </a:blip>
          <a:srcRect l="27786" t="4546" r="28220" b="11363"/>
          <a:stretch>
            <a:fillRect/>
          </a:stretch>
        </p:blipFill>
        <p:spPr bwMode="auto">
          <a:xfrm>
            <a:off x="2438400" y="2667000"/>
            <a:ext cx="1524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p:nvPicPr>
        <p:blipFill>
          <a:blip r:embed="rId4" cstate="print">
            <a:extLst>
              <a:ext uri="{28A0092B-C50C-407E-A947-70E740481C1C}">
                <a14:useLocalDpi xmlns:a14="http://schemas.microsoft.com/office/drawing/2010/main" val="0"/>
              </a:ext>
            </a:extLst>
          </a:blip>
          <a:srcRect l="24553" t="13998" r="51923" b="18307"/>
          <a:stretch>
            <a:fillRect/>
          </a:stretch>
        </p:blipFill>
        <p:spPr bwMode="auto">
          <a:xfrm>
            <a:off x="4191000" y="2362200"/>
            <a:ext cx="1447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p:cNvPicPr>
          <p:nvPr/>
        </p:nvPicPr>
        <p:blipFill>
          <a:blip r:embed="rId5" cstate="print">
            <a:extLst>
              <a:ext uri="{28A0092B-C50C-407E-A947-70E740481C1C}">
                <a14:useLocalDpi xmlns:a14="http://schemas.microsoft.com/office/drawing/2010/main" val="0"/>
              </a:ext>
            </a:extLst>
          </a:blip>
          <a:srcRect l="23822" t="5295" r="26550" b="9984"/>
          <a:stretch>
            <a:fillRect/>
          </a:stretch>
        </p:blipFill>
        <p:spPr bwMode="auto">
          <a:xfrm>
            <a:off x="5943600" y="3048000"/>
            <a:ext cx="1905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85800" y="1143000"/>
            <a:ext cx="7315200" cy="461665"/>
          </a:xfrm>
          <a:prstGeom prst="rect">
            <a:avLst/>
          </a:prstGeom>
          <a:solidFill>
            <a:srgbClr val="FFFF00"/>
          </a:solidFill>
          <a:ln w="9525">
            <a:noFill/>
            <a:miter lim="800000"/>
            <a:headEnd/>
            <a:tailEnd/>
          </a:ln>
        </p:spPr>
        <p:txBody>
          <a:bodyPr wrap="square">
            <a:spAutoFit/>
          </a:bodyPr>
          <a:lstStyle/>
          <a:p>
            <a:pPr algn="ctr"/>
            <a:r>
              <a:rPr lang="en-US" sz="2400" b="1" dirty="0" smtClean="0">
                <a:solidFill>
                  <a:srgbClr val="FF0000"/>
                </a:solidFill>
              </a:rPr>
              <a:t>Compressive strength of Masonry Prisms (f</a:t>
            </a:r>
            <a:r>
              <a:rPr lang="en-US" sz="2400" b="1" baseline="-25000" dirty="0" smtClean="0">
                <a:solidFill>
                  <a:srgbClr val="FF0000"/>
                </a:solidFill>
              </a:rPr>
              <a:t>m</a:t>
            </a:r>
            <a:r>
              <a:rPr lang="en-US" sz="2400" b="1" dirty="0" smtClean="0">
                <a:solidFill>
                  <a:srgbClr val="FF0000"/>
                </a:solidFill>
              </a:rPr>
              <a:t>’)</a:t>
            </a:r>
            <a:endParaRPr lang="en-US" sz="2800" b="1" dirty="0">
              <a:solidFill>
                <a:srgbClr val="FF0000"/>
              </a:solidFill>
            </a:endParaRPr>
          </a:p>
        </p:txBody>
      </p:sp>
      <p:sp>
        <p:nvSpPr>
          <p:cNvPr id="11" name="TextBox 7"/>
          <p:cNvSpPr txBox="1">
            <a:spLocks noChangeArrowheads="1"/>
          </p:cNvSpPr>
          <p:nvPr/>
        </p:nvSpPr>
        <p:spPr bwMode="auto">
          <a:xfrm>
            <a:off x="1371600" y="6411913"/>
            <a:ext cx="3980577" cy="369332"/>
          </a:xfrm>
          <a:prstGeom prst="rect">
            <a:avLst/>
          </a:prstGeom>
          <a:noFill/>
          <a:ln w="9525">
            <a:noFill/>
            <a:miter lim="800000"/>
            <a:headEnd/>
            <a:tailEnd/>
          </a:ln>
        </p:spPr>
        <p:txBody>
          <a:bodyPr wrap="none">
            <a:spAutoFit/>
          </a:bodyPr>
          <a:lstStyle/>
          <a:p>
            <a:r>
              <a:rPr lang="en-US" dirty="0" smtClean="0">
                <a:solidFill>
                  <a:schemeClr val="bg1"/>
                </a:solidFill>
              </a:rPr>
              <a:t>S </a:t>
            </a:r>
            <a:r>
              <a:rPr lang="en-US" dirty="0" err="1" smtClean="0">
                <a:solidFill>
                  <a:schemeClr val="bg1"/>
                </a:solidFill>
              </a:rPr>
              <a:t>Raghunath</a:t>
            </a:r>
            <a:r>
              <a:rPr lang="en-US" dirty="0" smtClean="0">
                <a:solidFill>
                  <a:schemeClr val="bg1"/>
                </a:solidFill>
              </a:rPr>
              <a:t>, BMSCE, Bangalore 19</a:t>
            </a:r>
          </a:p>
        </p:txBody>
      </p:sp>
    </p:spTree>
    <p:extLst>
      <p:ext uri="{BB962C8B-B14F-4D97-AF65-F5344CB8AC3E}">
        <p14:creationId xmlns:p14="http://schemas.microsoft.com/office/powerpoint/2010/main" val="241592280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494" t="17129" r="23898" b="11426"/>
          <a:stretch/>
        </p:blipFill>
        <p:spPr bwMode="auto">
          <a:xfrm>
            <a:off x="1447800" y="990601"/>
            <a:ext cx="5253433"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71600" y="5410200"/>
            <a:ext cx="5257800" cy="584775"/>
          </a:xfrm>
          <a:prstGeom prst="rect">
            <a:avLst/>
          </a:prstGeom>
          <a:solidFill>
            <a:srgbClr val="FFFF00"/>
          </a:solidFill>
          <a:ln>
            <a:solidFill>
              <a:srgbClr val="FF0000"/>
            </a:solidFill>
          </a:ln>
        </p:spPr>
        <p:txBody>
          <a:bodyPr wrap="square" rtlCol="0">
            <a:spAutoFit/>
          </a:bodyPr>
          <a:lstStyle/>
          <a:p>
            <a:r>
              <a:rPr lang="en-US" sz="3200" dirty="0" smtClean="0">
                <a:latin typeface="Baskerville Old Face" pitchFamily="18" charset="0"/>
              </a:rPr>
              <a:t>Various types of shear tests</a:t>
            </a:r>
          </a:p>
        </p:txBody>
      </p:sp>
    </p:spTree>
    <p:extLst>
      <p:ext uri="{BB962C8B-B14F-4D97-AF65-F5344CB8AC3E}">
        <p14:creationId xmlns:p14="http://schemas.microsoft.com/office/powerpoint/2010/main" val="4033500151"/>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219200"/>
            <a:ext cx="5184059" cy="4591594"/>
          </a:xfrm>
          <a:prstGeom prst="rect">
            <a:avLst/>
          </a:prstGeom>
          <a:noFill/>
          <a:ln>
            <a:solidFill>
              <a:srgbClr val="FF0000"/>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705600" y="3276600"/>
            <a:ext cx="1828800" cy="1077218"/>
          </a:xfrm>
          <a:prstGeom prst="rect">
            <a:avLst/>
          </a:prstGeom>
          <a:solidFill>
            <a:srgbClr val="FFFF00"/>
          </a:solidFill>
          <a:ln>
            <a:solidFill>
              <a:srgbClr val="FF0000"/>
            </a:solidFill>
          </a:ln>
        </p:spPr>
        <p:txBody>
          <a:bodyPr wrap="square" rtlCol="0">
            <a:spAutoFit/>
          </a:bodyPr>
          <a:lstStyle/>
          <a:p>
            <a:r>
              <a:rPr lang="en-US" sz="3200" dirty="0" smtClean="0">
                <a:latin typeface="Baskerville Old Face" pitchFamily="18" charset="0"/>
              </a:rPr>
              <a:t>Triplet Shear test</a:t>
            </a:r>
          </a:p>
        </p:txBody>
      </p:sp>
    </p:spTree>
    <p:extLst>
      <p:ext uri="{BB962C8B-B14F-4D97-AF65-F5344CB8AC3E}">
        <p14:creationId xmlns:p14="http://schemas.microsoft.com/office/powerpoint/2010/main" val="3736064947"/>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cstate="print">
            <a:extLst>
              <a:ext uri="{28A0092B-C50C-407E-A947-70E740481C1C}">
                <a14:useLocalDpi xmlns:a14="http://schemas.microsoft.com/office/drawing/2010/main" val="0"/>
              </a:ext>
            </a:extLst>
          </a:blip>
          <a:srcRect l="5776" r="4513"/>
          <a:stretch/>
        </p:blipFill>
        <p:spPr bwMode="auto">
          <a:xfrm>
            <a:off x="609600" y="1295400"/>
            <a:ext cx="3886200" cy="4191000"/>
          </a:xfrm>
          <a:prstGeom prst="rect">
            <a:avLst/>
          </a:prstGeom>
          <a:noFill/>
          <a:ln>
            <a:solidFill>
              <a:srgbClr val="FF0000"/>
            </a:solidFill>
          </a:ln>
          <a:extLst>
            <a:ext uri="{53640926-AAD7-44D8-BBD7-CCE9431645EC}">
              <a14:shadowObscured xmlns:a14="http://schemas.microsoft.com/office/drawing/2010/main"/>
            </a:ext>
          </a:extLst>
        </p:spPr>
      </p:pic>
      <p:sp>
        <p:nvSpPr>
          <p:cNvPr id="4" name="TextBox 3"/>
          <p:cNvSpPr txBox="1"/>
          <p:nvPr/>
        </p:nvSpPr>
        <p:spPr>
          <a:xfrm>
            <a:off x="4495800" y="2438400"/>
            <a:ext cx="4419600" cy="1077218"/>
          </a:xfrm>
          <a:prstGeom prst="rect">
            <a:avLst/>
          </a:prstGeom>
          <a:solidFill>
            <a:srgbClr val="FFFF00"/>
          </a:solidFill>
          <a:ln>
            <a:solidFill>
              <a:srgbClr val="FF0000"/>
            </a:solidFill>
          </a:ln>
        </p:spPr>
        <p:txBody>
          <a:bodyPr wrap="square" rtlCol="0">
            <a:spAutoFit/>
          </a:bodyPr>
          <a:lstStyle/>
          <a:p>
            <a:r>
              <a:rPr lang="en-US" sz="3200" dirty="0" smtClean="0">
                <a:latin typeface="Baskerville Old Face" pitchFamily="18" charset="0"/>
              </a:rPr>
              <a:t>Diagonal split tension test (in-direct shear test)</a:t>
            </a:r>
          </a:p>
        </p:txBody>
      </p:sp>
    </p:spTree>
    <p:extLst>
      <p:ext uri="{BB962C8B-B14F-4D97-AF65-F5344CB8AC3E}">
        <p14:creationId xmlns:p14="http://schemas.microsoft.com/office/powerpoint/2010/main" val="1299650830"/>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371600" y="1143000"/>
            <a:ext cx="5030884" cy="4975901"/>
          </a:xfrm>
          <a:prstGeom prst="rect">
            <a:avLst/>
          </a:prstGeom>
          <a:noFill/>
          <a:ln>
            <a:solidFill>
              <a:srgbClr val="FF0000"/>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53200" y="3276600"/>
            <a:ext cx="2286000" cy="584775"/>
          </a:xfrm>
          <a:prstGeom prst="rect">
            <a:avLst/>
          </a:prstGeom>
          <a:solidFill>
            <a:srgbClr val="FFFF00"/>
          </a:solidFill>
          <a:ln>
            <a:solidFill>
              <a:srgbClr val="FF0000"/>
            </a:solidFill>
          </a:ln>
        </p:spPr>
        <p:txBody>
          <a:bodyPr wrap="square" rtlCol="0">
            <a:spAutoFit/>
          </a:bodyPr>
          <a:lstStyle/>
          <a:p>
            <a:r>
              <a:rPr lang="en-US" sz="3200" dirty="0" smtClean="0">
                <a:latin typeface="Baskerville Old Face" pitchFamily="18" charset="0"/>
              </a:rPr>
              <a:t>Flexure test</a:t>
            </a:r>
          </a:p>
        </p:txBody>
      </p:sp>
    </p:spTree>
    <p:extLst>
      <p:ext uri="{BB962C8B-B14F-4D97-AF65-F5344CB8AC3E}">
        <p14:creationId xmlns:p14="http://schemas.microsoft.com/office/powerpoint/2010/main" val="1805621574"/>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ChangeArrowheads="1"/>
          </p:cNvSpPr>
          <p:nvPr/>
        </p:nvSpPr>
        <p:spPr bwMode="auto">
          <a:xfrm>
            <a:off x="228600" y="990600"/>
            <a:ext cx="8458200" cy="366713"/>
          </a:xfrm>
          <a:prstGeom prst="rect">
            <a:avLst/>
          </a:prstGeom>
          <a:noFill/>
          <a:ln w="9525">
            <a:noFill/>
            <a:miter lim="800000"/>
            <a:headEnd/>
            <a:tailEnd/>
          </a:ln>
        </p:spPr>
        <p:txBody>
          <a:bodyPr>
            <a:spAutoFit/>
          </a:bodyPr>
          <a:lstStyle/>
          <a:p>
            <a:pPr>
              <a:buFontTx/>
              <a:buChar char="•"/>
            </a:pPr>
            <a:endParaRPr lang="en-US"/>
          </a:p>
        </p:txBody>
      </p:sp>
      <p:sp>
        <p:nvSpPr>
          <p:cNvPr id="12292" name="Rectangle 5"/>
          <p:cNvSpPr>
            <a:spLocks noGrp="1" noChangeArrowheads="1"/>
          </p:cNvSpPr>
          <p:nvPr>
            <p:ph type="ctrTitle"/>
          </p:nvPr>
        </p:nvSpPr>
        <p:spPr>
          <a:xfrm>
            <a:off x="838200" y="1066800"/>
            <a:ext cx="6248400" cy="381000"/>
          </a:xfrm>
          <a:noFill/>
        </p:spPr>
        <p:txBody>
          <a:bodyPr/>
          <a:lstStyle/>
          <a:p>
            <a:pPr algn="l" eaLnBrk="1" hangingPunct="1"/>
            <a:r>
              <a:rPr lang="en-US" sz="3200" b="1" dirty="0" smtClean="0">
                <a:solidFill>
                  <a:srgbClr val="FF0000"/>
                </a:solidFill>
              </a:rPr>
              <a:t>Summary of topic</a:t>
            </a:r>
          </a:p>
        </p:txBody>
      </p:sp>
      <p:sp>
        <p:nvSpPr>
          <p:cNvPr id="12293" name="Text Box 14"/>
          <p:cNvSpPr txBox="1">
            <a:spLocks noChangeArrowheads="1"/>
          </p:cNvSpPr>
          <p:nvPr/>
        </p:nvSpPr>
        <p:spPr bwMode="auto">
          <a:xfrm>
            <a:off x="533400" y="1600200"/>
            <a:ext cx="8077200" cy="4201150"/>
          </a:xfrm>
          <a:prstGeom prst="rect">
            <a:avLst/>
          </a:prstGeom>
          <a:noFill/>
          <a:ln w="9525">
            <a:noFill/>
            <a:miter lim="800000"/>
            <a:headEnd/>
            <a:tailEnd/>
          </a:ln>
        </p:spPr>
        <p:txBody>
          <a:bodyPr>
            <a:spAutoFit/>
          </a:bodyPr>
          <a:lstStyle/>
          <a:p>
            <a:pPr marL="514350" lvl="1" indent="-514350">
              <a:spcBef>
                <a:spcPts val="600"/>
              </a:spcBef>
              <a:spcAft>
                <a:spcPts val="1200"/>
              </a:spcAft>
              <a:buFont typeface="Wingdings" pitchFamily="2" charset="2"/>
              <a:buChar char="ü"/>
            </a:pPr>
            <a:r>
              <a:rPr lang="en-US" sz="2400" dirty="0" smtClean="0">
                <a:solidFill>
                  <a:srgbClr val="002060"/>
                </a:solidFill>
              </a:rPr>
              <a:t>Understand Structural Masonry</a:t>
            </a:r>
          </a:p>
          <a:p>
            <a:pPr marL="514350" lvl="1" indent="-514350">
              <a:spcBef>
                <a:spcPts val="600"/>
              </a:spcBef>
              <a:spcAft>
                <a:spcPts val="1200"/>
              </a:spcAft>
              <a:buFont typeface="Wingdings" pitchFamily="2" charset="2"/>
              <a:buChar char="ü"/>
            </a:pPr>
            <a:r>
              <a:rPr lang="en-US" sz="2400" dirty="0" smtClean="0">
                <a:solidFill>
                  <a:srgbClr val="002060"/>
                </a:solidFill>
              </a:rPr>
              <a:t>Terminologies in Structural Masonry </a:t>
            </a:r>
          </a:p>
          <a:p>
            <a:pPr marL="514350" lvl="1" indent="-514350">
              <a:spcBef>
                <a:spcPts val="600"/>
              </a:spcBef>
              <a:spcAft>
                <a:spcPts val="1200"/>
              </a:spcAft>
              <a:buFont typeface="Wingdings" pitchFamily="2" charset="2"/>
              <a:buChar char="ü"/>
            </a:pPr>
            <a:r>
              <a:rPr lang="en-US" sz="2400" dirty="0" smtClean="0">
                <a:solidFill>
                  <a:srgbClr val="002060"/>
                </a:solidFill>
              </a:rPr>
              <a:t>Masonry design concepts </a:t>
            </a:r>
          </a:p>
          <a:p>
            <a:pPr marL="514350" lvl="1" indent="-514350">
              <a:spcBef>
                <a:spcPts val="600"/>
              </a:spcBef>
              <a:spcAft>
                <a:spcPts val="1200"/>
              </a:spcAft>
              <a:buFont typeface="Wingdings" pitchFamily="2" charset="2"/>
              <a:buChar char="ü"/>
            </a:pPr>
            <a:r>
              <a:rPr lang="en-US" sz="2400" dirty="0" smtClean="0">
                <a:solidFill>
                  <a:srgbClr val="002060"/>
                </a:solidFill>
              </a:rPr>
              <a:t>Behaviour of masonry structures during earthquakes – Performance and Failure modes</a:t>
            </a:r>
            <a:endParaRPr lang="en-US" sz="2400" dirty="0">
              <a:solidFill>
                <a:srgbClr val="002060"/>
              </a:solidFill>
            </a:endParaRPr>
          </a:p>
          <a:p>
            <a:pPr marL="514350" lvl="1" indent="-514350">
              <a:spcBef>
                <a:spcPts val="600"/>
              </a:spcBef>
              <a:spcAft>
                <a:spcPts val="1200"/>
              </a:spcAft>
              <a:buFont typeface="Wingdings" pitchFamily="2" charset="2"/>
              <a:buChar char="ü"/>
            </a:pPr>
            <a:r>
              <a:rPr lang="en-US" sz="2400" dirty="0" smtClean="0">
                <a:solidFill>
                  <a:srgbClr val="002060"/>
                </a:solidFill>
              </a:rPr>
              <a:t>Concepts for earthquake resistant masonry</a:t>
            </a:r>
            <a:endParaRPr lang="en-US" sz="2400" dirty="0">
              <a:solidFill>
                <a:srgbClr val="002060"/>
              </a:solidFill>
            </a:endParaRPr>
          </a:p>
          <a:p>
            <a:pPr marL="514350" lvl="1" indent="-514350">
              <a:spcBef>
                <a:spcPts val="600"/>
              </a:spcBef>
              <a:spcAft>
                <a:spcPts val="1200"/>
              </a:spcAft>
              <a:buFont typeface="Wingdings" pitchFamily="2" charset="2"/>
              <a:buChar char="ü"/>
            </a:pPr>
            <a:r>
              <a:rPr lang="en-US" sz="2400" dirty="0" smtClean="0">
                <a:solidFill>
                  <a:srgbClr val="002060"/>
                </a:solidFill>
              </a:rPr>
              <a:t>Design procedure for earthquake load analysis of masonry buildings</a:t>
            </a:r>
            <a:endParaRPr lang="en-US" sz="2400" dirty="0">
              <a:solidFill>
                <a:srgbClr val="002060"/>
              </a:solidFill>
            </a:endParaRPr>
          </a:p>
        </p:txBody>
      </p:sp>
    </p:spTree>
    <p:extLst>
      <p:ext uri="{BB962C8B-B14F-4D97-AF65-F5344CB8AC3E}">
        <p14:creationId xmlns:p14="http://schemas.microsoft.com/office/powerpoint/2010/main" val="714356168"/>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2" descr="G:\Dr.SR -photos\DSC03109.JPG"/>
          <p:cNvPicPr>
            <a:picLocks noChangeAspect="1" noChangeArrowheads="1"/>
          </p:cNvPicPr>
          <p:nvPr/>
        </p:nvPicPr>
        <p:blipFill>
          <a:blip r:embed="rId2" cstate="print"/>
          <a:srcRect/>
          <a:stretch>
            <a:fillRect/>
          </a:stretch>
        </p:blipFill>
        <p:spPr bwMode="auto">
          <a:xfrm>
            <a:off x="914400" y="533400"/>
            <a:ext cx="7267575" cy="5451475"/>
          </a:xfrm>
          <a:prstGeom prst="rect">
            <a:avLst/>
          </a:prstGeom>
          <a:noFill/>
        </p:spPr>
      </p:pic>
    </p:spTree>
    <p:extLst>
      <p:ext uri="{BB962C8B-B14F-4D97-AF65-F5344CB8AC3E}">
        <p14:creationId xmlns:p14="http://schemas.microsoft.com/office/powerpoint/2010/main" val="3279813014"/>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descr="G:\Dr.SR -photos\DSC03194.JPG"/>
          <p:cNvPicPr>
            <a:picLocks noChangeAspect="1" noChangeArrowheads="1"/>
          </p:cNvPicPr>
          <p:nvPr/>
        </p:nvPicPr>
        <p:blipFill>
          <a:blip r:embed="rId2" cstate="print"/>
          <a:srcRect/>
          <a:stretch>
            <a:fillRect/>
          </a:stretch>
        </p:blipFill>
        <p:spPr bwMode="auto">
          <a:xfrm>
            <a:off x="533400" y="838200"/>
            <a:ext cx="7267575" cy="5451475"/>
          </a:xfrm>
          <a:prstGeom prst="rect">
            <a:avLst/>
          </a:prstGeom>
          <a:noFill/>
        </p:spPr>
      </p:pic>
    </p:spTree>
    <p:extLst>
      <p:ext uri="{BB962C8B-B14F-4D97-AF65-F5344CB8AC3E}">
        <p14:creationId xmlns:p14="http://schemas.microsoft.com/office/powerpoint/2010/main" val="863617642"/>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DSC017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562553"/>
            <a:ext cx="5029200" cy="626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7"/>
          <p:cNvSpPr txBox="1">
            <a:spLocks noChangeArrowheads="1"/>
          </p:cNvSpPr>
          <p:nvPr/>
        </p:nvSpPr>
        <p:spPr bwMode="auto">
          <a:xfrm>
            <a:off x="619718" y="1673225"/>
            <a:ext cx="1146176" cy="639763"/>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sz="1200" b="1" dirty="0">
                <a:solidFill>
                  <a:srgbClr val="0000CC"/>
                </a:solidFill>
                <a:latin typeface="Times New Roman" pitchFamily="18" charset="0"/>
                <a:cs typeface="Times New Roman" pitchFamily="18" charset="0"/>
              </a:rPr>
              <a:t>   Model 1</a:t>
            </a:r>
          </a:p>
          <a:p>
            <a:r>
              <a:rPr lang="en-US" sz="1200" b="1" dirty="0">
                <a:solidFill>
                  <a:srgbClr val="0000CC"/>
                </a:solidFill>
                <a:latin typeface="Times New Roman" pitchFamily="18" charset="0"/>
                <a:cs typeface="Times New Roman" pitchFamily="18" charset="0"/>
              </a:rPr>
              <a:t>(ERF as per</a:t>
            </a:r>
          </a:p>
          <a:p>
            <a:r>
              <a:rPr lang="en-US" sz="1200" b="1" dirty="0">
                <a:solidFill>
                  <a:srgbClr val="0000CC"/>
                </a:solidFill>
                <a:latin typeface="Times New Roman" pitchFamily="18" charset="0"/>
                <a:cs typeface="Times New Roman" pitchFamily="18" charset="0"/>
              </a:rPr>
              <a:t>IS 4326:1993)</a:t>
            </a:r>
          </a:p>
        </p:txBody>
      </p:sp>
      <p:sp>
        <p:nvSpPr>
          <p:cNvPr id="6149" name="Text Box 8"/>
          <p:cNvSpPr txBox="1">
            <a:spLocks noChangeArrowheads="1"/>
          </p:cNvSpPr>
          <p:nvPr/>
        </p:nvSpPr>
        <p:spPr bwMode="auto">
          <a:xfrm>
            <a:off x="502244" y="3962400"/>
            <a:ext cx="1263650" cy="155257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sz="1200" b="1" dirty="0">
                <a:solidFill>
                  <a:srgbClr val="0000CC"/>
                </a:solidFill>
                <a:latin typeface="Times New Roman" pitchFamily="18" charset="0"/>
                <a:cs typeface="Times New Roman" pitchFamily="18" charset="0"/>
              </a:rPr>
              <a:t>   Model 2</a:t>
            </a:r>
          </a:p>
          <a:p>
            <a:r>
              <a:rPr lang="en-US" sz="1200" b="1" dirty="0">
                <a:solidFill>
                  <a:srgbClr val="0000CC"/>
                </a:solidFill>
                <a:latin typeface="Times New Roman" pitchFamily="18" charset="0"/>
                <a:cs typeface="Times New Roman" pitchFamily="18" charset="0"/>
              </a:rPr>
              <a:t>(ERF as per</a:t>
            </a:r>
          </a:p>
          <a:p>
            <a:r>
              <a:rPr lang="en-US" sz="1200" b="1" dirty="0">
                <a:solidFill>
                  <a:srgbClr val="0000CC"/>
                </a:solidFill>
                <a:latin typeface="Times New Roman" pitchFamily="18" charset="0"/>
                <a:cs typeface="Times New Roman" pitchFamily="18" charset="0"/>
              </a:rPr>
              <a:t>IS 4326:1993</a:t>
            </a:r>
          </a:p>
          <a:p>
            <a:r>
              <a:rPr lang="en-US" sz="1200" b="1" dirty="0">
                <a:solidFill>
                  <a:srgbClr val="0000CC"/>
                </a:solidFill>
                <a:latin typeface="Times New Roman" pitchFamily="18" charset="0"/>
                <a:cs typeface="Times New Roman" pitchFamily="18" charset="0"/>
              </a:rPr>
              <a:t>plus additional</a:t>
            </a:r>
          </a:p>
          <a:p>
            <a:r>
              <a:rPr lang="en-US" sz="1200" b="1" dirty="0">
                <a:solidFill>
                  <a:srgbClr val="0000CC"/>
                </a:solidFill>
                <a:latin typeface="Times New Roman" pitchFamily="18" charset="0"/>
                <a:cs typeface="Times New Roman" pitchFamily="18" charset="0"/>
              </a:rPr>
              <a:t>R C band at </a:t>
            </a:r>
          </a:p>
          <a:p>
            <a:r>
              <a:rPr lang="en-US" sz="1200" b="1" dirty="0">
                <a:solidFill>
                  <a:srgbClr val="0000CC"/>
                </a:solidFill>
                <a:latin typeface="Times New Roman" pitchFamily="18" charset="0"/>
                <a:cs typeface="Times New Roman" pitchFamily="18" charset="0"/>
              </a:rPr>
              <a:t>Sill level and </a:t>
            </a:r>
          </a:p>
          <a:p>
            <a:r>
              <a:rPr lang="en-US" sz="1200" b="1" dirty="0">
                <a:solidFill>
                  <a:srgbClr val="0000CC"/>
                </a:solidFill>
                <a:latin typeface="Times New Roman" pitchFamily="18" charset="0"/>
                <a:cs typeface="Times New Roman" pitchFamily="18" charset="0"/>
              </a:rPr>
              <a:t>Containment</a:t>
            </a:r>
          </a:p>
          <a:p>
            <a:r>
              <a:rPr lang="en-US" sz="1200" b="1" dirty="0">
                <a:solidFill>
                  <a:srgbClr val="0000CC"/>
                </a:solidFill>
                <a:latin typeface="Times New Roman" pitchFamily="18" charset="0"/>
                <a:cs typeface="Times New Roman" pitchFamily="18" charset="0"/>
              </a:rPr>
              <a:t>reinforcement</a:t>
            </a:r>
          </a:p>
        </p:txBody>
      </p:sp>
    </p:spTree>
    <p:extLst>
      <p:ext uri="{BB962C8B-B14F-4D97-AF65-F5344CB8AC3E}">
        <p14:creationId xmlns:p14="http://schemas.microsoft.com/office/powerpoint/2010/main" val="1594457482"/>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SC017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264" y="1618488"/>
            <a:ext cx="52578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0853" y="3733800"/>
            <a:ext cx="2653291" cy="1815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344769"/>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SC03888"/>
          <p:cNvPicPr>
            <a:picLocks noChangeAspect="1" noChangeArrowheads="1"/>
          </p:cNvPicPr>
          <p:nvPr/>
        </p:nvPicPr>
        <p:blipFill>
          <a:blip r:embed="rId2" cstate="print">
            <a:extLst>
              <a:ext uri="{28A0092B-C50C-407E-A947-70E740481C1C}">
                <a14:useLocalDpi xmlns:a14="http://schemas.microsoft.com/office/drawing/2010/main" val="0"/>
              </a:ext>
            </a:extLst>
          </a:blip>
          <a:srcRect l="2740" t="9132" r="9589"/>
          <a:stretch>
            <a:fillRect/>
          </a:stretch>
        </p:blipFill>
        <p:spPr bwMode="auto">
          <a:xfrm>
            <a:off x="228600" y="1143000"/>
            <a:ext cx="5437084" cy="4226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l="20821" r="20821"/>
          <a:stretch>
            <a:fillRect/>
          </a:stretch>
        </p:blipFill>
        <p:spPr bwMode="auto">
          <a:xfrm>
            <a:off x="6477001" y="4114800"/>
            <a:ext cx="1805962"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Slide21"/>
          <p:cNvPicPr>
            <a:picLocks noChangeAspect="1" noChangeArrowheads="1"/>
          </p:cNvPicPr>
          <p:nvPr/>
        </p:nvPicPr>
        <p:blipFill>
          <a:blip r:embed="rId4" cstate="print">
            <a:extLst>
              <a:ext uri="{28A0092B-C50C-407E-A947-70E740481C1C}">
                <a14:useLocalDpi xmlns:a14="http://schemas.microsoft.com/office/drawing/2010/main" val="0"/>
              </a:ext>
            </a:extLst>
          </a:blip>
          <a:srcRect t="3033" r="3125" b="4449"/>
          <a:stretch>
            <a:fillRect/>
          </a:stretch>
        </p:blipFill>
        <p:spPr>
          <a:xfrm>
            <a:off x="6096000" y="1981200"/>
            <a:ext cx="2590800" cy="1699342"/>
          </a:xfrm>
          <a:prstGeom prst="rect">
            <a:avLst/>
          </a:prstGeom>
          <a:noFill/>
        </p:spPr>
      </p:pic>
    </p:spTree>
    <p:extLst>
      <p:ext uri="{BB962C8B-B14F-4D97-AF65-F5344CB8AC3E}">
        <p14:creationId xmlns:p14="http://schemas.microsoft.com/office/powerpoint/2010/main" val="1990775943"/>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E:\KSN\tt3.jpg"/>
          <p:cNvPicPr>
            <a:picLocks noChangeAspect="1" noChangeArrowheads="1"/>
          </p:cNvPicPr>
          <p:nvPr/>
        </p:nvPicPr>
        <p:blipFill>
          <a:blip r:embed="rId3" cstate="print"/>
          <a:srcRect l="40247" t="38403" r="11221" b="16016"/>
          <a:stretch>
            <a:fillRect/>
          </a:stretch>
        </p:blipFill>
        <p:spPr bwMode="auto">
          <a:xfrm>
            <a:off x="838200" y="381000"/>
            <a:ext cx="3389313" cy="4876800"/>
          </a:xfrm>
          <a:prstGeom prst="rect">
            <a:avLst/>
          </a:prstGeom>
          <a:noFill/>
        </p:spPr>
      </p:pic>
      <p:graphicFrame>
        <p:nvGraphicFramePr>
          <p:cNvPr id="206851" name="Object 3"/>
          <p:cNvGraphicFramePr>
            <a:graphicFrameLocks noChangeAspect="1"/>
          </p:cNvGraphicFramePr>
          <p:nvPr/>
        </p:nvGraphicFramePr>
        <p:xfrm>
          <a:off x="4724400" y="381000"/>
          <a:ext cx="3657600" cy="4876800"/>
        </p:xfrm>
        <a:graphic>
          <a:graphicData uri="http://schemas.openxmlformats.org/presentationml/2006/ole">
            <mc:AlternateContent xmlns:mc="http://schemas.openxmlformats.org/markup-compatibility/2006">
              <mc:Choice xmlns:v="urn:schemas-microsoft-com:vml" Requires="v">
                <p:oleObj spid="_x0000_s169999" name="Bitmap Image" r:id="rId4" imgW="3657917" imgH="4877223" progId="PBrush">
                  <p:embed/>
                </p:oleObj>
              </mc:Choice>
              <mc:Fallback>
                <p:oleObj name="Bitmap Image" r:id="rId4" imgW="3657917" imgH="4877223"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81000"/>
                        <a:ext cx="3657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852" name="Text Box 4"/>
          <p:cNvSpPr txBox="1">
            <a:spLocks noChangeArrowheads="1"/>
          </p:cNvSpPr>
          <p:nvPr/>
        </p:nvSpPr>
        <p:spPr bwMode="auto">
          <a:xfrm>
            <a:off x="990600" y="5670550"/>
            <a:ext cx="3276600" cy="461665"/>
          </a:xfrm>
          <a:prstGeom prst="rect">
            <a:avLst/>
          </a:prstGeom>
          <a:noFill/>
          <a:ln w="9525">
            <a:noFill/>
            <a:miter lim="800000"/>
            <a:headEnd/>
            <a:tailEnd/>
          </a:ln>
          <a:effectLst/>
        </p:spPr>
        <p:txBody>
          <a:bodyPr>
            <a:spAutoFit/>
          </a:bodyPr>
          <a:lstStyle/>
          <a:p>
            <a:pPr>
              <a:spcBef>
                <a:spcPct val="50000"/>
              </a:spcBef>
            </a:pPr>
            <a:r>
              <a:rPr lang="en-US" sz="2400" b="1" dirty="0">
                <a:solidFill>
                  <a:srgbClr val="FF0000"/>
                </a:solidFill>
              </a:rPr>
              <a:t>Corner failure (</a:t>
            </a:r>
            <a:r>
              <a:rPr lang="en-US" sz="2400" b="1" dirty="0" err="1">
                <a:solidFill>
                  <a:srgbClr val="FF0000"/>
                </a:solidFill>
              </a:rPr>
              <a:t>Bhuj</a:t>
            </a:r>
            <a:r>
              <a:rPr lang="en-US" sz="2400" b="1" dirty="0">
                <a:solidFill>
                  <a:srgbClr val="FF0000"/>
                </a:solidFill>
              </a:rPr>
              <a:t>)</a:t>
            </a:r>
          </a:p>
        </p:txBody>
      </p:sp>
      <p:sp>
        <p:nvSpPr>
          <p:cNvPr id="206853" name="Text Box 5"/>
          <p:cNvSpPr txBox="1">
            <a:spLocks noChangeArrowheads="1"/>
          </p:cNvSpPr>
          <p:nvPr/>
        </p:nvSpPr>
        <p:spPr bwMode="auto">
          <a:xfrm>
            <a:off x="4800600" y="5715000"/>
            <a:ext cx="3733800" cy="461665"/>
          </a:xfrm>
          <a:prstGeom prst="rect">
            <a:avLst/>
          </a:prstGeom>
          <a:noFill/>
          <a:ln w="9525">
            <a:noFill/>
            <a:miter lim="800000"/>
            <a:headEnd/>
            <a:tailEnd/>
          </a:ln>
          <a:effectLst/>
        </p:spPr>
        <p:txBody>
          <a:bodyPr wrap="square">
            <a:spAutoFit/>
          </a:bodyPr>
          <a:lstStyle/>
          <a:p>
            <a:pPr>
              <a:spcBef>
                <a:spcPct val="50000"/>
              </a:spcBef>
            </a:pPr>
            <a:r>
              <a:rPr lang="en-US" sz="2400" b="1" dirty="0">
                <a:solidFill>
                  <a:srgbClr val="0070C0"/>
                </a:solidFill>
              </a:rPr>
              <a:t>Corner failure </a:t>
            </a:r>
            <a:r>
              <a:rPr lang="en-US" sz="2400" b="1" dirty="0" smtClean="0">
                <a:solidFill>
                  <a:srgbClr val="0070C0"/>
                </a:solidFill>
              </a:rPr>
              <a:t>(Lab Model</a:t>
            </a:r>
            <a:r>
              <a:rPr lang="en-US" sz="2400" b="1" dirty="0">
                <a:solidFill>
                  <a:srgbClr val="0070C0"/>
                </a:solidFill>
              </a:rPr>
              <a:t>)</a:t>
            </a:r>
          </a:p>
        </p:txBody>
      </p:sp>
    </p:spTree>
    <p:extLst>
      <p:ext uri="{BB962C8B-B14F-4D97-AF65-F5344CB8AC3E}">
        <p14:creationId xmlns:p14="http://schemas.microsoft.com/office/powerpoint/2010/main" val="2272584097"/>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E:\KSN\tt3.jpg"/>
          <p:cNvPicPr>
            <a:picLocks noChangeAspect="1" noChangeArrowheads="1"/>
          </p:cNvPicPr>
          <p:nvPr/>
        </p:nvPicPr>
        <p:blipFill>
          <a:blip r:embed="rId2" cstate="print"/>
          <a:srcRect l="4735" r="23058" b="68324"/>
          <a:stretch>
            <a:fillRect/>
          </a:stretch>
        </p:blipFill>
        <p:spPr bwMode="auto">
          <a:xfrm>
            <a:off x="228600" y="228600"/>
            <a:ext cx="4038600" cy="3136900"/>
          </a:xfrm>
          <a:prstGeom prst="rect">
            <a:avLst/>
          </a:prstGeom>
          <a:noFill/>
        </p:spPr>
      </p:pic>
      <p:pic>
        <p:nvPicPr>
          <p:cNvPr id="205827" name="Picture 3" descr="C:\Documents and Settings\BMSC\My Documents\digital-photos\model2\imp-test_0144.jpg"/>
          <p:cNvPicPr>
            <a:picLocks noChangeAspect="1" noChangeArrowheads="1"/>
          </p:cNvPicPr>
          <p:nvPr/>
        </p:nvPicPr>
        <p:blipFill>
          <a:blip r:embed="rId3" cstate="print"/>
          <a:srcRect/>
          <a:stretch>
            <a:fillRect/>
          </a:stretch>
        </p:blipFill>
        <p:spPr bwMode="auto">
          <a:xfrm>
            <a:off x="4419600" y="2864462"/>
            <a:ext cx="4267200" cy="3636352"/>
          </a:xfrm>
          <a:prstGeom prst="rect">
            <a:avLst/>
          </a:prstGeom>
          <a:noFill/>
        </p:spPr>
      </p:pic>
      <p:sp>
        <p:nvSpPr>
          <p:cNvPr id="205828" name="Text Box 4"/>
          <p:cNvSpPr txBox="1">
            <a:spLocks noChangeArrowheads="1"/>
          </p:cNvSpPr>
          <p:nvPr/>
        </p:nvSpPr>
        <p:spPr bwMode="auto">
          <a:xfrm>
            <a:off x="4876800" y="914400"/>
            <a:ext cx="3276600" cy="1187450"/>
          </a:xfrm>
          <a:prstGeom prst="rect">
            <a:avLst/>
          </a:prstGeom>
          <a:noFill/>
          <a:ln w="9525">
            <a:noFill/>
            <a:miter lim="800000"/>
            <a:headEnd/>
            <a:tailEnd/>
          </a:ln>
          <a:effectLst/>
        </p:spPr>
        <p:txBody>
          <a:bodyPr>
            <a:spAutoFit/>
          </a:bodyPr>
          <a:lstStyle/>
          <a:p>
            <a:pPr>
              <a:spcBef>
                <a:spcPct val="50000"/>
              </a:spcBef>
            </a:pPr>
            <a:r>
              <a:rPr lang="en-US"/>
              <a:t>Failure of masonry below lintel band (Bhuj)</a:t>
            </a:r>
          </a:p>
        </p:txBody>
      </p:sp>
      <p:sp>
        <p:nvSpPr>
          <p:cNvPr id="205829" name="Line 5"/>
          <p:cNvSpPr>
            <a:spLocks noChangeShapeType="1"/>
          </p:cNvSpPr>
          <p:nvPr/>
        </p:nvSpPr>
        <p:spPr bwMode="auto">
          <a:xfrm>
            <a:off x="4343400" y="1295400"/>
            <a:ext cx="304800" cy="0"/>
          </a:xfrm>
          <a:prstGeom prst="line">
            <a:avLst/>
          </a:prstGeom>
          <a:noFill/>
          <a:ln w="9525">
            <a:solidFill>
              <a:schemeClr val="tx1"/>
            </a:solidFill>
            <a:round/>
            <a:headEnd/>
            <a:tailEnd type="triangle" w="med" len="med"/>
          </a:ln>
          <a:effectLst/>
        </p:spPr>
        <p:txBody>
          <a:bodyPr/>
          <a:lstStyle/>
          <a:p>
            <a:endParaRPr lang="en-US"/>
          </a:p>
        </p:txBody>
      </p:sp>
      <p:sp>
        <p:nvSpPr>
          <p:cNvPr id="205830" name="Text Box 6"/>
          <p:cNvSpPr txBox="1">
            <a:spLocks noChangeArrowheads="1"/>
          </p:cNvSpPr>
          <p:nvPr/>
        </p:nvSpPr>
        <p:spPr bwMode="auto">
          <a:xfrm>
            <a:off x="685800" y="4267200"/>
            <a:ext cx="3276600" cy="646331"/>
          </a:xfrm>
          <a:prstGeom prst="rect">
            <a:avLst/>
          </a:prstGeom>
          <a:noFill/>
          <a:ln w="9525">
            <a:noFill/>
            <a:miter lim="800000"/>
            <a:headEnd/>
            <a:tailEnd/>
          </a:ln>
          <a:effectLst/>
        </p:spPr>
        <p:txBody>
          <a:bodyPr>
            <a:spAutoFit/>
          </a:bodyPr>
          <a:lstStyle/>
          <a:p>
            <a:pPr>
              <a:spcBef>
                <a:spcPct val="50000"/>
              </a:spcBef>
            </a:pPr>
            <a:r>
              <a:rPr lang="en-US" b="1" dirty="0">
                <a:solidFill>
                  <a:srgbClr val="FF0000"/>
                </a:solidFill>
              </a:rPr>
              <a:t>Failure of masonry below lintel band </a:t>
            </a:r>
            <a:r>
              <a:rPr lang="en-US" b="1" dirty="0" smtClean="0">
                <a:solidFill>
                  <a:srgbClr val="FF0000"/>
                </a:solidFill>
              </a:rPr>
              <a:t>(Lab model</a:t>
            </a:r>
            <a:r>
              <a:rPr lang="en-US" b="1" dirty="0">
                <a:solidFill>
                  <a:srgbClr val="FF0000"/>
                </a:solidFill>
              </a:rPr>
              <a:t>)</a:t>
            </a:r>
          </a:p>
        </p:txBody>
      </p:sp>
      <p:sp>
        <p:nvSpPr>
          <p:cNvPr id="205831" name="Line 7"/>
          <p:cNvSpPr>
            <a:spLocks noChangeShapeType="1"/>
          </p:cNvSpPr>
          <p:nvPr/>
        </p:nvSpPr>
        <p:spPr bwMode="auto">
          <a:xfrm flipH="1">
            <a:off x="3733800" y="4800600"/>
            <a:ext cx="609600" cy="0"/>
          </a:xfrm>
          <a:prstGeom prst="line">
            <a:avLst/>
          </a:prstGeom>
          <a:noFill/>
          <a:ln w="9525">
            <a:solidFill>
              <a:schemeClr val="tx1"/>
            </a:solidFill>
            <a:round/>
            <a:headEnd/>
            <a:tailEnd type="triangle" w="med" len="med"/>
          </a:ln>
          <a:effectLst/>
        </p:spPr>
        <p:txBody>
          <a:bodyPr/>
          <a:lstStyle/>
          <a:p>
            <a:endParaRPr lang="en-US"/>
          </a:p>
        </p:txBody>
      </p:sp>
    </p:spTree>
    <p:extLst>
      <p:ext uri="{BB962C8B-B14F-4D97-AF65-F5344CB8AC3E}">
        <p14:creationId xmlns:p14="http://schemas.microsoft.com/office/powerpoint/2010/main" val="1339042147"/>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ctrTitle"/>
          </p:nvPr>
        </p:nvSpPr>
        <p:spPr>
          <a:xfrm>
            <a:off x="762000" y="381000"/>
            <a:ext cx="7924800" cy="2362200"/>
          </a:xfrm>
        </p:spPr>
        <p:txBody>
          <a:bodyPr>
            <a:normAutofit fontScale="90000"/>
          </a:bodyPr>
          <a:lstStyle/>
          <a:p>
            <a:r>
              <a:rPr lang="en-US" sz="3600" b="1">
                <a:solidFill>
                  <a:srgbClr val="3333CC"/>
                </a:solidFill>
                <a:latin typeface="Arial" pitchFamily="34" charset="0"/>
              </a:rPr>
              <a:t>Technology Dissemination in Gujarat</a:t>
            </a:r>
            <a:br>
              <a:rPr lang="en-US" sz="3600" b="1">
                <a:solidFill>
                  <a:srgbClr val="3333CC"/>
                </a:solidFill>
                <a:latin typeface="Arial" pitchFamily="34" charset="0"/>
              </a:rPr>
            </a:br>
            <a:r>
              <a:rPr lang="en-US" sz="3600" b="1">
                <a:solidFill>
                  <a:srgbClr val="3333CC"/>
                </a:solidFill>
                <a:latin typeface="Arial" pitchFamily="34" charset="0"/>
              </a:rPr>
              <a:t/>
            </a:r>
            <a:br>
              <a:rPr lang="en-US" sz="3600" b="1">
                <a:solidFill>
                  <a:srgbClr val="3333CC"/>
                </a:solidFill>
                <a:latin typeface="Arial" pitchFamily="34" charset="0"/>
              </a:rPr>
            </a:br>
            <a:r>
              <a:rPr lang="en-US" sz="2000" b="1">
                <a:solidFill>
                  <a:schemeClr val="tx1"/>
                </a:solidFill>
                <a:latin typeface="Arial" pitchFamily="34" charset="0"/>
              </a:rPr>
              <a:t>Courtesy</a:t>
            </a:r>
            <a:br>
              <a:rPr lang="en-US" sz="2000" b="1">
                <a:solidFill>
                  <a:schemeClr val="tx1"/>
                </a:solidFill>
                <a:latin typeface="Arial" pitchFamily="34" charset="0"/>
              </a:rPr>
            </a:br>
            <a:r>
              <a:rPr lang="en-US" sz="2000" b="1">
                <a:solidFill>
                  <a:schemeClr val="tx1"/>
                </a:solidFill>
                <a:latin typeface="Arial" pitchFamily="34" charset="0"/>
              </a:rPr>
              <a:t>NCPDP, Nirma University and Prof. KSJ and SR</a:t>
            </a:r>
            <a:r>
              <a:rPr lang="en-US" sz="3600" b="1">
                <a:solidFill>
                  <a:srgbClr val="3333CC"/>
                </a:solidFill>
                <a:latin typeface="Arial" pitchFamily="34" charset="0"/>
              </a:rPr>
              <a:t/>
            </a:r>
            <a:br>
              <a:rPr lang="en-US" sz="3600" b="1">
                <a:solidFill>
                  <a:srgbClr val="3333CC"/>
                </a:solidFill>
                <a:latin typeface="Arial" pitchFamily="34" charset="0"/>
              </a:rPr>
            </a:br>
            <a:endParaRPr lang="en-US" sz="3600" b="1">
              <a:solidFill>
                <a:srgbClr val="3333CC"/>
              </a:solidFill>
              <a:latin typeface="Arial" pitchFamily="34" charset="0"/>
            </a:endParaRPr>
          </a:p>
        </p:txBody>
      </p:sp>
      <p:pic>
        <p:nvPicPr>
          <p:cNvPr id="414727" name="Picture 7" descr="F106000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3352800"/>
            <a:ext cx="4648200" cy="311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103051"/>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538" name="Picture 2" descr="nirma~m1 0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43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353295"/>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6" name="Picture 2" descr="nirma~m1 0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609600"/>
            <a:ext cx="7880350" cy="5897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646476"/>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682" name="Picture 2" descr="F106002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714375"/>
            <a:ext cx="7620000" cy="510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67968"/>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634" name="Picture 2" descr="nirma~m1 08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457200"/>
            <a:ext cx="7880350" cy="589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032829"/>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914400" y="304800"/>
            <a:ext cx="6705600" cy="457200"/>
          </a:xfrm>
          <a:noFill/>
        </p:spPr>
        <p:txBody>
          <a:bodyPr/>
          <a:lstStyle/>
          <a:p>
            <a:pPr eaLnBrk="1" hangingPunct="1"/>
            <a:r>
              <a:rPr lang="en-US" sz="2000" b="1" smtClean="0"/>
              <a:t>Development of Reinforced Masonry at BMSCE</a:t>
            </a:r>
          </a:p>
        </p:txBody>
      </p:sp>
      <p:pic>
        <p:nvPicPr>
          <p:cNvPr id="55299" name="Picture 3" descr="LOK_02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685800"/>
            <a:ext cx="7162800" cy="47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 Box 2"/>
          <p:cNvSpPr txBox="1">
            <a:spLocks noChangeArrowheads="1"/>
          </p:cNvSpPr>
          <p:nvPr/>
        </p:nvSpPr>
        <p:spPr bwMode="auto">
          <a:xfrm>
            <a:off x="533400" y="5791200"/>
            <a:ext cx="7924800" cy="708025"/>
          </a:xfrm>
          <a:prstGeom prst="rect">
            <a:avLst/>
          </a:prstGeom>
          <a:solidFill>
            <a:schemeClr val="accent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000" b="1">
                <a:solidFill>
                  <a:srgbClr val="3333CC"/>
                </a:solidFill>
              </a:rPr>
              <a:t>Masonry building with horizontal bands and </a:t>
            </a:r>
            <a:r>
              <a:rPr lang="en-US" sz="2000" b="1">
                <a:solidFill>
                  <a:srgbClr val="CC3300"/>
                </a:solidFill>
              </a:rPr>
              <a:t>‘Containment reinforcement’ – VTU sponsored R&amp;D project</a:t>
            </a:r>
          </a:p>
        </p:txBody>
      </p:sp>
    </p:spTree>
    <p:extLst>
      <p:ext uri="{BB962C8B-B14F-4D97-AF65-F5344CB8AC3E}">
        <p14:creationId xmlns:p14="http://schemas.microsoft.com/office/powerpoint/2010/main" val="345357509"/>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3046" y="152401"/>
            <a:ext cx="3516923" cy="461665"/>
          </a:xfrm>
          <a:prstGeom prst="rect">
            <a:avLst/>
          </a:prstGeom>
          <a:noFill/>
        </p:spPr>
        <p:txBody>
          <a:bodyPr wrap="square" rtlCol="0">
            <a:spAutoFit/>
          </a:bodyPr>
          <a:lstStyle/>
          <a:p>
            <a:r>
              <a:rPr lang="en-US" sz="2400" dirty="0" smtClean="0"/>
              <a:t>Building Model - Dome</a:t>
            </a:r>
            <a:endParaRPr lang="en-US" sz="24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033832" y="3657600"/>
            <a:ext cx="3089342" cy="2743200"/>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1880" y="609600"/>
            <a:ext cx="5123843" cy="27432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82049" y="3657600"/>
            <a:ext cx="3288008" cy="2743200"/>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556739" y="609600"/>
            <a:ext cx="3118149" cy="2743200"/>
          </a:xfrm>
          <a:prstGeom prst="rect">
            <a:avLst/>
          </a:prstGeom>
        </p:spPr>
      </p:pic>
    </p:spTree>
    <p:extLst>
      <p:ext uri="{BB962C8B-B14F-4D97-AF65-F5344CB8AC3E}">
        <p14:creationId xmlns:p14="http://schemas.microsoft.com/office/powerpoint/2010/main" val="1431165132"/>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2369" y="224135"/>
            <a:ext cx="4642338" cy="461665"/>
          </a:xfrm>
          <a:prstGeom prst="rect">
            <a:avLst/>
          </a:prstGeom>
          <a:noFill/>
        </p:spPr>
        <p:txBody>
          <a:bodyPr wrap="square" rtlCol="0">
            <a:spAutoFit/>
          </a:bodyPr>
          <a:lstStyle/>
          <a:p>
            <a:r>
              <a:rPr lang="en-US" sz="2400" dirty="0" smtClean="0"/>
              <a:t>Testing – Crack Patterns in walls</a:t>
            </a:r>
            <a:endParaRPr lang="en-US" sz="24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9182"/>
          <a:stretch/>
        </p:blipFill>
        <p:spPr>
          <a:xfrm>
            <a:off x="626348" y="1021291"/>
            <a:ext cx="7884606" cy="4572000"/>
          </a:xfrm>
          <a:prstGeom prst="rect">
            <a:avLst/>
          </a:prstGeom>
        </p:spPr>
      </p:pic>
      <p:sp>
        <p:nvSpPr>
          <p:cNvPr id="7" name="TextBox 6"/>
          <p:cNvSpPr txBox="1"/>
          <p:nvPr/>
        </p:nvSpPr>
        <p:spPr>
          <a:xfrm>
            <a:off x="2602523" y="5867400"/>
            <a:ext cx="3871964" cy="830997"/>
          </a:xfrm>
          <a:prstGeom prst="rect">
            <a:avLst/>
          </a:prstGeom>
          <a:noFill/>
        </p:spPr>
        <p:txBody>
          <a:bodyPr wrap="square" rtlCol="0">
            <a:spAutoFit/>
          </a:bodyPr>
          <a:lstStyle/>
          <a:p>
            <a:r>
              <a:rPr lang="en-US" sz="2400" dirty="0" smtClean="0"/>
              <a:t>West Wall of Prototype Model</a:t>
            </a:r>
            <a:endParaRPr lang="en-US" sz="2400" dirty="0"/>
          </a:p>
        </p:txBody>
      </p:sp>
    </p:spTree>
    <p:extLst>
      <p:ext uri="{BB962C8B-B14F-4D97-AF65-F5344CB8AC3E}">
        <p14:creationId xmlns:p14="http://schemas.microsoft.com/office/powerpoint/2010/main" val="1460406099"/>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6477000" cy="646331"/>
          </a:xfrm>
          <a:prstGeom prst="rect">
            <a:avLst/>
          </a:prstGeom>
          <a:noFill/>
        </p:spPr>
        <p:txBody>
          <a:bodyPr wrap="square" rtlCol="0">
            <a:spAutoFit/>
          </a:bodyPr>
          <a:lstStyle/>
          <a:p>
            <a:r>
              <a:rPr lang="en-US" sz="3600" b="1" dirty="0" smtClean="0">
                <a:solidFill>
                  <a:srgbClr val="0070C0"/>
                </a:solidFill>
                <a:latin typeface="Times New Roman" pitchFamily="18" charset="0"/>
                <a:cs typeface="Times New Roman" pitchFamily="18" charset="0"/>
              </a:rPr>
              <a:t>Concluding comments….</a:t>
            </a:r>
            <a:endParaRPr lang="en-US" sz="3600" b="1" dirty="0">
              <a:solidFill>
                <a:srgbClr val="0070C0"/>
              </a:solidFill>
              <a:latin typeface="Times New Roman" pitchFamily="18" charset="0"/>
              <a:cs typeface="Times New Roman" pitchFamily="18" charset="0"/>
            </a:endParaRPr>
          </a:p>
        </p:txBody>
      </p:sp>
      <p:pic>
        <p:nvPicPr>
          <p:cNvPr id="106499" name="Picture 3"/>
          <p:cNvPicPr>
            <a:picLocks noChangeAspect="1" noChangeArrowheads="1"/>
          </p:cNvPicPr>
          <p:nvPr/>
        </p:nvPicPr>
        <p:blipFill>
          <a:blip r:embed="rId2" cstate="print"/>
          <a:srcRect l="21936" r="21290"/>
          <a:stretch>
            <a:fillRect/>
          </a:stretch>
        </p:blipFill>
        <p:spPr bwMode="auto">
          <a:xfrm>
            <a:off x="1006979" y="1676400"/>
            <a:ext cx="2987483" cy="3505200"/>
          </a:xfrm>
          <a:prstGeom prst="rect">
            <a:avLst/>
          </a:prstGeom>
          <a:noFill/>
          <a:ln w="9525">
            <a:noFill/>
            <a:miter lim="800000"/>
            <a:headEnd/>
            <a:tailEnd/>
          </a:ln>
          <a:effectLst/>
        </p:spPr>
      </p:pic>
      <p:sp>
        <p:nvSpPr>
          <p:cNvPr id="4" name="TextBox 3"/>
          <p:cNvSpPr txBox="1"/>
          <p:nvPr/>
        </p:nvSpPr>
        <p:spPr>
          <a:xfrm>
            <a:off x="5486400" y="1752600"/>
            <a:ext cx="2667000" cy="3785652"/>
          </a:xfrm>
          <a:prstGeom prst="rect">
            <a:avLst/>
          </a:prstGeom>
          <a:noFill/>
        </p:spPr>
        <p:txBody>
          <a:bodyPr wrap="square" rtlCol="0">
            <a:spAutoFit/>
          </a:bodyPr>
          <a:lstStyle/>
          <a:p>
            <a:r>
              <a:rPr lang="en-US" sz="4000" dirty="0" smtClean="0"/>
              <a:t>Learn</a:t>
            </a:r>
          </a:p>
          <a:p>
            <a:r>
              <a:rPr lang="en-US" sz="4000" dirty="0" smtClean="0"/>
              <a:t>Educate</a:t>
            </a:r>
          </a:p>
          <a:p>
            <a:r>
              <a:rPr lang="en-US" sz="4000" dirty="0" smtClean="0"/>
              <a:t>Implement</a:t>
            </a:r>
          </a:p>
          <a:p>
            <a:r>
              <a:rPr lang="en-US" sz="4000" dirty="0" smtClean="0"/>
              <a:t>Improve</a:t>
            </a:r>
          </a:p>
          <a:p>
            <a:r>
              <a:rPr lang="en-US" sz="4000" dirty="0" smtClean="0"/>
              <a:t>..</a:t>
            </a:r>
          </a:p>
          <a:p>
            <a:r>
              <a:rPr lang="en-US" sz="4000" dirty="0" smtClean="0"/>
              <a:t>..</a:t>
            </a:r>
            <a:endParaRPr lang="en-US" sz="4000" dirty="0"/>
          </a:p>
        </p:txBody>
      </p:sp>
    </p:spTree>
    <p:extLst>
      <p:ext uri="{BB962C8B-B14F-4D97-AF65-F5344CB8AC3E}">
        <p14:creationId xmlns:p14="http://schemas.microsoft.com/office/powerpoint/2010/main" val="1353642760"/>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p:cNvSpPr>
            <a:spLocks noGrp="1" noChangeArrowheads="1"/>
          </p:cNvSpPr>
          <p:nvPr>
            <p:ph type="title"/>
          </p:nvPr>
        </p:nvSpPr>
        <p:spPr>
          <a:xfrm>
            <a:off x="381000" y="457200"/>
            <a:ext cx="8229600" cy="792163"/>
          </a:xfrm>
        </p:spPr>
        <p:txBody>
          <a:bodyPr/>
          <a:lstStyle/>
          <a:p>
            <a:pPr eaLnBrk="1" hangingPunct="1">
              <a:defRPr/>
            </a:pPr>
            <a:r>
              <a:rPr lang="nb-NO" b="1" dirty="0" smtClean="0">
                <a:effectLst>
                  <a:outerShdw blurRad="38100" dist="38100" dir="2700000" algn="tl">
                    <a:srgbClr val="000000">
                      <a:alpha val="43137"/>
                    </a:srgbClr>
                  </a:outerShdw>
                </a:effectLst>
                <a:latin typeface="Calibri" pitchFamily="34" charset="0"/>
              </a:rPr>
              <a:t>Contact</a:t>
            </a:r>
            <a:endParaRPr lang="nb-NO" b="1" dirty="0">
              <a:effectLst>
                <a:outerShdw blurRad="38100" dist="38100" dir="2700000" algn="tl">
                  <a:srgbClr val="000000">
                    <a:alpha val="43137"/>
                  </a:srgbClr>
                </a:outerShdw>
              </a:effectLst>
              <a:latin typeface="Calibri" pitchFamily="34" charset="0"/>
            </a:endParaRPr>
          </a:p>
        </p:txBody>
      </p:sp>
      <p:sp>
        <p:nvSpPr>
          <p:cNvPr id="97283" name="Text Box 40"/>
          <p:cNvSpPr txBox="1">
            <a:spLocks noChangeArrowheads="1"/>
          </p:cNvSpPr>
          <p:nvPr/>
        </p:nvSpPr>
        <p:spPr bwMode="auto">
          <a:xfrm>
            <a:off x="685800" y="1524000"/>
            <a:ext cx="4319588"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741363" algn="l"/>
              </a:tabLst>
              <a:defRPr sz="2400">
                <a:solidFill>
                  <a:schemeClr val="tx1"/>
                </a:solidFill>
                <a:latin typeface="Times New Roman" pitchFamily="18" charset="0"/>
              </a:defRPr>
            </a:lvl1pPr>
            <a:lvl2pPr marL="742950" indent="-285750" eaLnBrk="0" hangingPunct="0">
              <a:tabLst>
                <a:tab pos="741363" algn="l"/>
              </a:tabLst>
              <a:defRPr sz="2400">
                <a:solidFill>
                  <a:schemeClr val="tx1"/>
                </a:solidFill>
                <a:latin typeface="Times New Roman" pitchFamily="18" charset="0"/>
              </a:defRPr>
            </a:lvl2pPr>
            <a:lvl3pPr marL="1143000" indent="-228600" eaLnBrk="0" hangingPunct="0">
              <a:tabLst>
                <a:tab pos="741363" algn="l"/>
              </a:tabLst>
              <a:defRPr sz="2400">
                <a:solidFill>
                  <a:schemeClr val="tx1"/>
                </a:solidFill>
                <a:latin typeface="Times New Roman" pitchFamily="18" charset="0"/>
              </a:defRPr>
            </a:lvl3pPr>
            <a:lvl4pPr marL="1600200" indent="-228600" eaLnBrk="0" hangingPunct="0">
              <a:tabLst>
                <a:tab pos="741363" algn="l"/>
              </a:tabLst>
              <a:defRPr sz="2400">
                <a:solidFill>
                  <a:schemeClr val="tx1"/>
                </a:solidFill>
                <a:latin typeface="Times New Roman" pitchFamily="18" charset="0"/>
              </a:defRPr>
            </a:lvl4pPr>
            <a:lvl5pPr marL="2057400" indent="-228600" eaLnBrk="0" hangingPunct="0">
              <a:tabLst>
                <a:tab pos="741363"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41363"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41363"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41363"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41363" algn="l"/>
              </a:tabLst>
              <a:defRPr sz="2400">
                <a:solidFill>
                  <a:schemeClr val="tx1"/>
                </a:solidFill>
                <a:latin typeface="Times New Roman" pitchFamily="18" charset="0"/>
              </a:defRPr>
            </a:lvl9pPr>
          </a:lstStyle>
          <a:p>
            <a:pPr eaLnBrk="1" hangingPunct="1">
              <a:lnSpc>
                <a:spcPct val="110000"/>
              </a:lnSpc>
            </a:pPr>
            <a:r>
              <a:rPr lang="es-ES" b="1">
                <a:solidFill>
                  <a:srgbClr val="3333FF"/>
                </a:solidFill>
                <a:latin typeface="Calibri" pitchFamily="34" charset="0"/>
              </a:rPr>
              <a:t>S Raghunath</a:t>
            </a:r>
          </a:p>
          <a:p>
            <a:pPr eaLnBrk="1" hangingPunct="1">
              <a:lnSpc>
                <a:spcPct val="110000"/>
              </a:lnSpc>
            </a:pPr>
            <a:endParaRPr lang="es-ES" sz="300" b="1">
              <a:solidFill>
                <a:srgbClr val="000000"/>
              </a:solidFill>
              <a:latin typeface="Calibri" pitchFamily="34" charset="0"/>
            </a:endParaRPr>
          </a:p>
          <a:p>
            <a:pPr eaLnBrk="1" hangingPunct="1">
              <a:lnSpc>
                <a:spcPct val="110000"/>
              </a:lnSpc>
            </a:pPr>
            <a:r>
              <a:rPr lang="es-ES" sz="1800" b="1">
                <a:solidFill>
                  <a:srgbClr val="000000"/>
                </a:solidFill>
                <a:latin typeface="Calibri" pitchFamily="34" charset="0"/>
              </a:rPr>
              <a:t>Professor, Department of Civil Engineering</a:t>
            </a:r>
          </a:p>
          <a:p>
            <a:pPr eaLnBrk="1" hangingPunct="1">
              <a:lnSpc>
                <a:spcPct val="110000"/>
              </a:lnSpc>
            </a:pPr>
            <a:r>
              <a:rPr lang="es-ES" sz="1800" b="1">
                <a:solidFill>
                  <a:srgbClr val="000000"/>
                </a:solidFill>
                <a:latin typeface="Calibri" pitchFamily="34" charset="0"/>
              </a:rPr>
              <a:t>BMS College of Engineering</a:t>
            </a:r>
          </a:p>
          <a:p>
            <a:pPr eaLnBrk="1" hangingPunct="1">
              <a:lnSpc>
                <a:spcPct val="110000"/>
              </a:lnSpc>
            </a:pPr>
            <a:r>
              <a:rPr lang="es-ES" sz="1800" b="1">
                <a:solidFill>
                  <a:srgbClr val="000000"/>
                </a:solidFill>
                <a:latin typeface="Calibri" pitchFamily="34" charset="0"/>
              </a:rPr>
              <a:t>Phone: 	+91 80 98457 94060</a:t>
            </a:r>
          </a:p>
          <a:p>
            <a:pPr eaLnBrk="1" hangingPunct="1">
              <a:lnSpc>
                <a:spcPct val="110000"/>
              </a:lnSpc>
            </a:pPr>
            <a:r>
              <a:rPr lang="es-ES" sz="1800" b="1">
                <a:solidFill>
                  <a:srgbClr val="000000"/>
                </a:solidFill>
                <a:latin typeface="Calibri" pitchFamily="34" charset="0"/>
              </a:rPr>
              <a:t>email:	raghunath.smrc@gmail.com</a:t>
            </a:r>
          </a:p>
          <a:p>
            <a:pPr eaLnBrk="1" hangingPunct="1">
              <a:lnSpc>
                <a:spcPct val="110000"/>
              </a:lnSpc>
            </a:pPr>
            <a:r>
              <a:rPr lang="es-ES" sz="1800" b="1">
                <a:solidFill>
                  <a:srgbClr val="000000"/>
                </a:solidFill>
                <a:latin typeface="Calibri" pitchFamily="34" charset="0"/>
              </a:rPr>
              <a:t>	raghu.civ@bmsce.ac.in</a:t>
            </a:r>
          </a:p>
          <a:p>
            <a:pPr eaLnBrk="1" hangingPunct="1">
              <a:lnSpc>
                <a:spcPct val="110000"/>
              </a:lnSpc>
            </a:pPr>
            <a:r>
              <a:rPr lang="es-ES" sz="1800" b="1">
                <a:solidFill>
                  <a:srgbClr val="000000"/>
                </a:solidFill>
                <a:latin typeface="Calibri" pitchFamily="34" charset="0"/>
              </a:rPr>
              <a:t>Web: 	www.bmsce.ac.in </a:t>
            </a:r>
          </a:p>
        </p:txBody>
      </p:sp>
      <p:pic>
        <p:nvPicPr>
          <p:cNvPr id="97284" name="Picture 4" descr="BM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5240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3" descr="HNDSHAK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4572000"/>
            <a:ext cx="2800350" cy="15240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97286" name="Text Box 2"/>
          <p:cNvSpPr txBox="1">
            <a:spLocks noChangeArrowheads="1"/>
          </p:cNvSpPr>
          <p:nvPr/>
        </p:nvSpPr>
        <p:spPr bwMode="auto">
          <a:xfrm>
            <a:off x="4724400" y="5181600"/>
            <a:ext cx="3733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4000">
                <a:latin typeface="Plump MT"/>
              </a:rPr>
              <a:t>THANK YOU</a:t>
            </a:r>
          </a:p>
        </p:txBody>
      </p:sp>
    </p:spTree>
    <p:extLst>
      <p:ext uri="{BB962C8B-B14F-4D97-AF65-F5344CB8AC3E}">
        <p14:creationId xmlns:p14="http://schemas.microsoft.com/office/powerpoint/2010/main" val="1363629835"/>
      </p:ext>
    </p:extLst>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7"/>
          <p:cNvSpPr txBox="1">
            <a:spLocks noChangeArrowheads="1"/>
          </p:cNvSpPr>
          <p:nvPr/>
        </p:nvSpPr>
        <p:spPr bwMode="auto">
          <a:xfrm>
            <a:off x="1371600" y="6411913"/>
            <a:ext cx="3980577" cy="369332"/>
          </a:xfrm>
          <a:prstGeom prst="rect">
            <a:avLst/>
          </a:prstGeom>
          <a:noFill/>
          <a:ln w="9525">
            <a:noFill/>
            <a:miter lim="800000"/>
            <a:headEnd/>
            <a:tailEnd/>
          </a:ln>
        </p:spPr>
        <p:txBody>
          <a:bodyPr wrap="none">
            <a:spAutoFit/>
          </a:bodyPr>
          <a:lstStyle/>
          <a:p>
            <a:r>
              <a:rPr lang="en-US" dirty="0" smtClean="0">
                <a:solidFill>
                  <a:schemeClr val="bg1"/>
                </a:solidFill>
              </a:rPr>
              <a:t>S </a:t>
            </a:r>
            <a:r>
              <a:rPr lang="en-US" dirty="0" err="1" smtClean="0">
                <a:solidFill>
                  <a:schemeClr val="bg1"/>
                </a:solidFill>
              </a:rPr>
              <a:t>Raghunath</a:t>
            </a:r>
            <a:r>
              <a:rPr lang="en-US" dirty="0" smtClean="0">
                <a:solidFill>
                  <a:schemeClr val="bg1"/>
                </a:solidFill>
              </a:rPr>
              <a:t>, BMSCE, Bangalore 19</a:t>
            </a:r>
          </a:p>
        </p:txBody>
      </p:sp>
    </p:spTree>
    <p:extLst>
      <p:ext uri="{BB962C8B-B14F-4D97-AF65-F5344CB8AC3E}">
        <p14:creationId xmlns:p14="http://schemas.microsoft.com/office/powerpoint/2010/main" val="2753567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1415</TotalTime>
  <Words>2595</Words>
  <Application>Microsoft Office PowerPoint</Application>
  <PresentationFormat>On-screen Show (4:3)</PresentationFormat>
  <Paragraphs>500</Paragraphs>
  <Slides>223</Slides>
  <Notes>5</Notes>
  <HiddenSlides>0</HiddenSlides>
  <MMClips>0</MMClips>
  <ScaleCrop>false</ScaleCrop>
  <HeadingPairs>
    <vt:vector size="6" baseType="variant">
      <vt:variant>
        <vt:lpstr>Theme</vt:lpstr>
      </vt:variant>
      <vt:variant>
        <vt:i4>1</vt:i4>
      </vt:variant>
      <vt:variant>
        <vt:lpstr>Embedded OLE Servers</vt:lpstr>
      </vt:variant>
      <vt:variant>
        <vt:i4>6</vt:i4>
      </vt:variant>
      <vt:variant>
        <vt:lpstr>Slide Titles</vt:lpstr>
      </vt:variant>
      <vt:variant>
        <vt:i4>223</vt:i4>
      </vt:variant>
    </vt:vector>
  </HeadingPairs>
  <TitlesOfParts>
    <vt:vector size="230" baseType="lpstr">
      <vt:lpstr>Default Design</vt:lpstr>
      <vt:lpstr>Chart</vt:lpstr>
      <vt:lpstr>AutoCAD Drawing</vt:lpstr>
      <vt:lpstr>Bitmap Image</vt:lpstr>
      <vt:lpstr>Equation</vt:lpstr>
      <vt:lpstr>Microsoft Excel Chart</vt:lpstr>
      <vt:lpstr>Microsoft Equation 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Reinforced Masonry</vt:lpstr>
      <vt:lpstr>Reinforced masonry</vt:lpstr>
      <vt:lpstr>Reinforced/Pre-stressed masonry</vt:lpstr>
      <vt:lpstr>Reinforced/Pre-stressed masonry</vt:lpstr>
      <vt:lpstr>PowerPoint Presentation</vt:lpstr>
      <vt:lpstr>PowerPoint Presentation</vt:lpstr>
      <vt:lpstr>CORBELLED  ARCH (ANTONIO GAUDI) </vt:lpstr>
      <vt:lpstr>9 STOREYED HOTEL – NASHIK - LOAD BEARING MASONRY BUILDING. - HOLLOW CONCRETE BLOCKS.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topic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Technology Dissemination in Gujarat  Courtesy NCPDP, Nirma University and Prof. KSJ and SR </vt:lpstr>
      <vt:lpstr>PowerPoint Presentation</vt:lpstr>
      <vt:lpstr>PowerPoint Presentation</vt:lpstr>
      <vt:lpstr>PowerPoint Presentation</vt:lpstr>
      <vt:lpstr>PowerPoint Presentation</vt:lpstr>
      <vt:lpstr>Development of Reinforced Masonry at BMSCE</vt:lpstr>
      <vt:lpstr>PowerPoint Presentation</vt:lpstr>
      <vt:lpstr>PowerPoint Presentation</vt:lpstr>
      <vt:lpstr>PowerPoint Presentation</vt:lpstr>
      <vt:lpstr>Contact</vt:lpstr>
      <vt:lpstr>PowerPoint Presentation</vt:lpstr>
    </vt:vector>
  </TitlesOfParts>
  <Company>Saudi Aramco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VTU</dc:creator>
  <cp:lastModifiedBy>admin</cp:lastModifiedBy>
  <cp:revision>210</cp:revision>
  <dcterms:created xsi:type="dcterms:W3CDTF">2005-03-01T07:31:13Z</dcterms:created>
  <dcterms:modified xsi:type="dcterms:W3CDTF">2019-02-20T10:57:12Z</dcterms:modified>
</cp:coreProperties>
</file>